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9" r:id="rId40"/>
    <p:sldId id="300" r:id="rId41"/>
    <p:sldId id="301" r:id="rId42"/>
    <p:sldId id="305" r:id="rId43"/>
    <p:sldId id="306" r:id="rId44"/>
    <p:sldId id="307" r:id="rId45"/>
    <p:sldId id="308" r:id="rId46"/>
    <p:sldId id="309" r:id="rId47"/>
    <p:sldId id="312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7" r:id="rId57"/>
    <p:sldId id="328" r:id="rId58"/>
    <p:sldId id="329" r:id="rId59"/>
    <p:sldId id="330" r:id="rId60"/>
    <p:sldId id="331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7" r:id="rId82"/>
    <p:sldId id="371" r:id="rId83"/>
    <p:sldId id="372" r:id="rId84"/>
    <p:sldId id="373" r:id="rId85"/>
    <p:sldId id="374" r:id="rId86"/>
    <p:sldId id="375" r:id="rId87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Menlo" panose="020B0609030804020204" pitchFamily="49" charset="0"/>
      <p:regular r:id="rId93"/>
    </p:embeddedFont>
    <p:embeddedFont>
      <p:font typeface="Noto Sans Symbols" pitchFamily="2" charset="0"/>
      <p:bold r:id="rId94"/>
    </p:embeddedFont>
    <p:embeddedFont>
      <p:font typeface="Open Sans" panose="020B0606030504020204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A4A3A4"/>
          </p15:clr>
        </p15:guide>
        <p15:guide id="2" pos="20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2" roundtripDataSignature="AMtx7mibbd01PmN//sA3x7olfgj5z9W4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0DB"/>
    <a:srgbClr val="CEF5F8"/>
    <a:srgbClr val="B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1F9EC1-2DEA-401A-96AE-67E23ED115A0}">
  <a:tblStyle styleId="{9D1F9EC1-2DEA-401A-96AE-67E23ED11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4F1707-14A7-4B75-8176-8998AD42054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 autoAdjust="0"/>
    <p:restoredTop sz="86382"/>
  </p:normalViewPr>
  <p:slideViewPr>
    <p:cSldViewPr snapToGrid="0">
      <p:cViewPr>
        <p:scale>
          <a:sx n="300" d="100"/>
          <a:sy n="300" d="100"/>
        </p:scale>
        <p:origin x="-3672" y="-9907"/>
      </p:cViewPr>
      <p:guideLst>
        <p:guide orient="horz" pos="1570"/>
        <p:guide pos="2018"/>
      </p:guideLst>
    </p:cSldViewPr>
  </p:slideViewPr>
  <p:outlineViewPr>
    <p:cViewPr>
      <p:scale>
        <a:sx n="33" d="100"/>
        <a:sy n="33" d="100"/>
      </p:scale>
      <p:origin x="0" y="-901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30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302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305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4" name="Google Shape;224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37" name="Google Shape;237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44" name="Google Shape;244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52" name="Google Shape;252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61" name="Google Shape;261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80" name="Google Shape;280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290" name="Google Shape;29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0" name="Google Shape;30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05" name="Google Shape;3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11" name="Google Shape;311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19" name="Google Shape;319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27" name="Google Shape;327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бит на флаг (v — value, d — difference)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Простой пример избыточности в данных, нам нужно знать лишь первое наблюдение, а остальные могут быть получены из него с помощью сложения, операнды которого занимают меньше места</a:t>
            </a:r>
            <a:endParaRPr/>
          </a:p>
        </p:txBody>
      </p:sp>
      <p:sp>
        <p:nvSpPr>
          <p:cNvPr id="341" name="Google Shape;341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7" name="Google Shape;347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8" name="Google Shape;648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5" name="Google Shape;66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" name="Google Shape;7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9" name="Google Shape;829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5" name="Google Shape;855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3" name="Google Shape;8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2" name="Google Shape;8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1" name="Google Shape;9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3" name="Google Shape;923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8" name="Google Shape;92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2" name="Google Shape;1072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9" name="Google Shape;10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1" name="Google Shape;11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6" name="Google Shape;12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5" name="Google Shape;1505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2" name="Google Shape;1512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0" name="Google Shape;1520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5" name="Google Shape;15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2" name="Google Shape;153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9" name="Google Shape;153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7" name="Google Shape;1547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3" name="Google Shape;155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5" name="Google Shape;156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6" name="Google Shape;156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9" name="Google Shape;1579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1" name="Google Shape;15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1" name="Google Shape;160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7" name="Google Shape;161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8" name="Google Shape;16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9" name="Google Shape;163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0" name="Google Shape;16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3" name="Google Shape;16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6" name="Google Shape;167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9" name="Google Shape;168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2" name="Google Shape;17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3" name="Google Shape;174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0" name="Google Shape;1850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5" name="Google Shape;185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2" name="Google Shape;186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9" name="Google Shape;186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6" name="Google Shape;187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2"/>
          <p:cNvSpPr/>
          <p:nvPr/>
        </p:nvSpPr>
        <p:spPr>
          <a:xfrm>
            <a:off x="718546" y="4101450"/>
            <a:ext cx="721806" cy="10290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2"/>
          <p:cNvSpPr/>
          <p:nvPr/>
        </p:nvSpPr>
        <p:spPr>
          <a:xfrm>
            <a:off x="216" y="4101450"/>
            <a:ext cx="721804" cy="10290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2"/>
          <p:cNvSpPr/>
          <p:nvPr/>
        </p:nvSpPr>
        <p:spPr>
          <a:xfrm>
            <a:off x="6642096" y="4101450"/>
            <a:ext cx="2501906" cy="10290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2"/>
          <p:cNvSpPr/>
          <p:nvPr/>
        </p:nvSpPr>
        <p:spPr>
          <a:xfrm>
            <a:off x="1432623" y="4101450"/>
            <a:ext cx="5216701" cy="10290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62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62"/>
          <p:cNvSpPr txBox="1">
            <a:spLocks noGrp="1"/>
          </p:cNvSpPr>
          <p:nvPr>
            <p:ph type="body" idx="1"/>
          </p:nvPr>
        </p:nvSpPr>
        <p:spPr>
          <a:xfrm>
            <a:off x="719138" y="4365624"/>
            <a:ext cx="7165975" cy="50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62"/>
          <p:cNvSpPr txBox="1">
            <a:spLocks noGrp="1"/>
          </p:cNvSpPr>
          <p:nvPr>
            <p:ph type="body" idx="2"/>
          </p:nvPr>
        </p:nvSpPr>
        <p:spPr>
          <a:xfrm>
            <a:off x="718546" y="4869159"/>
            <a:ext cx="4358141" cy="9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62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69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6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69"/>
          <p:cNvSpPr>
            <a:spLocks noGrp="1"/>
          </p:cNvSpPr>
          <p:nvPr>
            <p:ph type="pic" idx="2"/>
          </p:nvPr>
        </p:nvSpPr>
        <p:spPr>
          <a:xfrm>
            <a:off x="1979712" y="1374968"/>
            <a:ext cx="5040312" cy="414226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69"/>
          <p:cNvSpPr txBox="1">
            <a:spLocks noGrp="1"/>
          </p:cNvSpPr>
          <p:nvPr>
            <p:ph type="body" idx="3"/>
          </p:nvPr>
        </p:nvSpPr>
        <p:spPr>
          <a:xfrm>
            <a:off x="1979712" y="5516563"/>
            <a:ext cx="5040312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ackground">
  <p:cSld name="Black Background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0"/>
          <p:cNvSpPr txBox="1">
            <a:spLocks noGrp="1"/>
          </p:cNvSpPr>
          <p:nvPr>
            <p:ph type="title"/>
          </p:nvPr>
        </p:nvSpPr>
        <p:spPr>
          <a:xfrm>
            <a:off x="755576" y="44624"/>
            <a:ext cx="757118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0"/>
          <p:cNvSpPr txBox="1">
            <a:spLocks noGrp="1"/>
          </p:cNvSpPr>
          <p:nvPr>
            <p:ph type="body" idx="1"/>
          </p:nvPr>
        </p:nvSpPr>
        <p:spPr>
          <a:xfrm>
            <a:off x="251520" y="6309320"/>
            <a:ext cx="2160240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0"/>
          <p:cNvSpPr txBox="1">
            <a:spLocks noGrp="1"/>
          </p:cNvSpPr>
          <p:nvPr>
            <p:ph type="body" idx="2"/>
          </p:nvPr>
        </p:nvSpPr>
        <p:spPr>
          <a:xfrm>
            <a:off x="6012160" y="6309320"/>
            <a:ext cx="2881586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 black backgroung">
  <p:cSld name="Title on black backgroung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Google Shape;90;p171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1"/>
          <p:cNvSpPr/>
          <p:nvPr/>
        </p:nvSpPr>
        <p:spPr>
          <a:xfrm>
            <a:off x="12695" y="6349998"/>
            <a:ext cx="3686906" cy="5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25" tIns="46025" rIns="4602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 MSU Graphics&amp;Media Lab (Video Group)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www.compression.ru/video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1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7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ces">
  <p:cSld name="Reference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4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7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44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74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7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7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75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7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75"/>
          <p:cNvSpPr txBox="1">
            <a:spLocks noGrp="1"/>
          </p:cNvSpPr>
          <p:nvPr>
            <p:ph type="body" idx="3"/>
          </p:nvPr>
        </p:nvSpPr>
        <p:spPr>
          <a:xfrm>
            <a:off x="4644008" y="1412776"/>
            <a:ext cx="404982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6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7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7"/>
          <p:cNvSpPr txBox="1">
            <a:spLocks noGrp="1"/>
          </p:cNvSpPr>
          <p:nvPr>
            <p:ph type="title"/>
          </p:nvPr>
        </p:nvSpPr>
        <p:spPr>
          <a:xfrm>
            <a:off x="395537" y="41932"/>
            <a:ext cx="410445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17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77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7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77"/>
          <p:cNvSpPr txBox="1">
            <a:spLocks noGrp="1"/>
          </p:cNvSpPr>
          <p:nvPr>
            <p:ph type="body" idx="3"/>
          </p:nvPr>
        </p:nvSpPr>
        <p:spPr>
          <a:xfrm>
            <a:off x="4644008" y="41932"/>
            <a:ext cx="4049826" cy="60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78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7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78"/>
          <p:cNvSpPr>
            <a:spLocks noGrp="1"/>
          </p:cNvSpPr>
          <p:nvPr>
            <p:ph type="pic" idx="2"/>
          </p:nvPr>
        </p:nvSpPr>
        <p:spPr>
          <a:xfrm>
            <a:off x="1979712" y="1374968"/>
            <a:ext cx="5040312" cy="4142264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78"/>
          <p:cNvSpPr txBox="1">
            <a:spLocks noGrp="1"/>
          </p:cNvSpPr>
          <p:nvPr>
            <p:ph type="body" idx="3"/>
          </p:nvPr>
        </p:nvSpPr>
        <p:spPr>
          <a:xfrm>
            <a:off x="1979712" y="5516563"/>
            <a:ext cx="5040312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0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63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63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6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ck Background">
  <p:cSld name="1_Black Background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0"/>
          <p:cNvSpPr txBox="1">
            <a:spLocks noGrp="1"/>
          </p:cNvSpPr>
          <p:nvPr>
            <p:ph type="title"/>
          </p:nvPr>
        </p:nvSpPr>
        <p:spPr>
          <a:xfrm>
            <a:off x="755576" y="44624"/>
            <a:ext cx="757118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80"/>
          <p:cNvSpPr txBox="1">
            <a:spLocks noGrp="1"/>
          </p:cNvSpPr>
          <p:nvPr>
            <p:ph type="body" idx="1"/>
          </p:nvPr>
        </p:nvSpPr>
        <p:spPr>
          <a:xfrm>
            <a:off x="251520" y="6309320"/>
            <a:ext cx="2160240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80"/>
          <p:cNvSpPr txBox="1">
            <a:spLocks noGrp="1"/>
          </p:cNvSpPr>
          <p:nvPr>
            <p:ph type="body" idx="2"/>
          </p:nvPr>
        </p:nvSpPr>
        <p:spPr>
          <a:xfrm>
            <a:off x="6012160" y="6309320"/>
            <a:ext cx="2881586" cy="4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 black backgroung">
  <p:cSld name="1_Title on black backgroung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3" name="Google Shape;133;p181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1"/>
          <p:cNvSpPr/>
          <p:nvPr/>
        </p:nvSpPr>
        <p:spPr>
          <a:xfrm>
            <a:off x="12695" y="6349998"/>
            <a:ext cx="3686906" cy="5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25" tIns="46025" rIns="4602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 MSU Graphics&amp;Media Lab (Video Group)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www.compression.ru/video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1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8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6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64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6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3"/>
          <p:cNvSpPr/>
          <p:nvPr/>
        </p:nvSpPr>
        <p:spPr>
          <a:xfrm>
            <a:off x="718546" y="4101450"/>
            <a:ext cx="721806" cy="10290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3"/>
          <p:cNvSpPr/>
          <p:nvPr/>
        </p:nvSpPr>
        <p:spPr>
          <a:xfrm>
            <a:off x="216" y="4101450"/>
            <a:ext cx="721804" cy="10290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3"/>
          <p:cNvSpPr/>
          <p:nvPr/>
        </p:nvSpPr>
        <p:spPr>
          <a:xfrm>
            <a:off x="6642096" y="4101450"/>
            <a:ext cx="2501906" cy="10290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3"/>
          <p:cNvSpPr/>
          <p:nvPr/>
        </p:nvSpPr>
        <p:spPr>
          <a:xfrm>
            <a:off x="1432623" y="4101450"/>
            <a:ext cx="5216701" cy="10290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73" descr="GM_LAB_vg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3"/>
          <p:cNvSpPr txBox="1">
            <a:spLocks noGrp="1"/>
          </p:cNvSpPr>
          <p:nvPr>
            <p:ph type="body" idx="1"/>
          </p:nvPr>
        </p:nvSpPr>
        <p:spPr>
          <a:xfrm>
            <a:off x="719138" y="4365624"/>
            <a:ext cx="7165975" cy="50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73"/>
          <p:cNvSpPr txBox="1">
            <a:spLocks noGrp="1"/>
          </p:cNvSpPr>
          <p:nvPr>
            <p:ph type="body" idx="2"/>
          </p:nvPr>
        </p:nvSpPr>
        <p:spPr>
          <a:xfrm>
            <a:off x="718546" y="4869159"/>
            <a:ext cx="4358141" cy="99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7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6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6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66"/>
          <p:cNvSpPr txBox="1">
            <a:spLocks noGrp="1"/>
          </p:cNvSpPr>
          <p:nvPr>
            <p:ph type="body" idx="3"/>
          </p:nvPr>
        </p:nvSpPr>
        <p:spPr>
          <a:xfrm>
            <a:off x="4644008" y="1412776"/>
            <a:ext cx="404982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7"/>
          <p:cNvSpPr txBox="1">
            <a:spLocks noGrp="1"/>
          </p:cNvSpPr>
          <p:nvPr>
            <p:ph type="body" idx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8"/>
          <p:cNvSpPr txBox="1">
            <a:spLocks noGrp="1"/>
          </p:cNvSpPr>
          <p:nvPr>
            <p:ph type="title"/>
          </p:nvPr>
        </p:nvSpPr>
        <p:spPr>
          <a:xfrm>
            <a:off x="395537" y="41932"/>
            <a:ext cx="410445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410445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8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68"/>
          <p:cNvSpPr txBox="1">
            <a:spLocks noGrp="1"/>
          </p:cNvSpPr>
          <p:nvPr>
            <p:ph type="body" idx="3"/>
          </p:nvPr>
        </p:nvSpPr>
        <p:spPr>
          <a:xfrm>
            <a:off x="4644008" y="41932"/>
            <a:ext cx="4049826" cy="60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1"/>
          <p:cNvSpPr txBox="1">
            <a:spLocks noGrp="1"/>
          </p:cNvSpPr>
          <p:nvPr>
            <p:ph type="sldNum" idx="12"/>
          </p:nvPr>
        </p:nvSpPr>
        <p:spPr>
          <a:xfrm>
            <a:off x="8313017" y="6453336"/>
            <a:ext cx="723479" cy="37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61"/>
          <p:cNvSpPr/>
          <p:nvPr/>
        </p:nvSpPr>
        <p:spPr>
          <a:xfrm>
            <a:off x="892065" y="1217899"/>
            <a:ext cx="893703" cy="10290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1"/>
          <p:cNvSpPr/>
          <p:nvPr/>
        </p:nvSpPr>
        <p:spPr>
          <a:xfrm>
            <a:off x="-1" y="1217899"/>
            <a:ext cx="893701" cy="10290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1"/>
          <p:cNvSpPr/>
          <p:nvPr/>
        </p:nvSpPr>
        <p:spPr>
          <a:xfrm>
            <a:off x="8243668" y="1217899"/>
            <a:ext cx="900332" cy="10290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61"/>
          <p:cNvSpPr/>
          <p:nvPr/>
        </p:nvSpPr>
        <p:spPr>
          <a:xfrm>
            <a:off x="1782707" y="1217899"/>
            <a:ext cx="6462608" cy="10290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61" descr="GM_LAB_vg_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082677" y="158750"/>
            <a:ext cx="945441" cy="73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1"/>
          <p:cNvSpPr/>
          <p:nvPr/>
        </p:nvSpPr>
        <p:spPr>
          <a:xfrm>
            <a:off x="12695" y="6349998"/>
            <a:ext cx="3686906" cy="5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025" tIns="46025" rIns="4602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MSU Graphics&amp;Media Lab (Video Group)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64FC0"/>
                </a:solidFill>
                <a:latin typeface="Arial"/>
                <a:ea typeface="Arial"/>
                <a:cs typeface="Arial"/>
                <a:sym typeface="Arial"/>
              </a:rPr>
              <a:t>https://videoprocessing.ai/</a:t>
            </a:r>
            <a:endParaRPr sz="1400" b="1" i="0" u="none" strike="noStrike" cap="none">
              <a:solidFill>
                <a:srgbClr val="164F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u.wikipedia.org/wiki/&#1052;&#1086;&#1089;&#1082;&#1086;&#1074;&#1089;&#1082;&#1080;&#1081;_&#1091;&#1085;&#1080;&#1074;&#1077;&#1088;&#1089;&#1080;&#1090;&#1077;&#1090;_(&#1052;&#1086;&#1093;&#1086;&#1074;&#1072;&#1103;_&#1091;&#1083;&#1080;&#1094;&#1072;)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sion.ru/vide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users/3Dvideo/" TargetMode="External"/><Relationship Id="rId5" Type="http://schemas.openxmlformats.org/officeDocument/2006/relationships/hyperlink" Target="https://videoprocessing.github.io/" TargetMode="External"/><Relationship Id="rId4" Type="http://schemas.openxmlformats.org/officeDocument/2006/relationships/hyperlink" Target="https://videoprocessing.ai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rticles/525664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rticles/570694/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>
            <a:off x="683568" y="4365104"/>
            <a:ext cx="5216707" cy="12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Ватолин Дмитрий Сергеевич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Group</a:t>
            </a:r>
            <a:endParaRPr sz="1800" b="0" i="0" u="none" strike="noStrike" cap="non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MSU Graphics&amp;Media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Сжатие без потерь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4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Общие понятия сжатия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Методы сжатия без потерь</a:t>
            </a:r>
            <a:endParaRPr/>
          </a:p>
        </p:txBody>
      </p:sp>
      <p:sp>
        <p:nvSpPr>
          <p:cNvPr id="206" name="Google Shape;206;p10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Методы сжатия без потерь разделяют на две категории: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Методы сжатия источников данных без памяти</a:t>
            </a:r>
            <a:br>
              <a:rPr lang="en-US" sz="2000"/>
            </a:br>
            <a:r>
              <a:rPr lang="en-US" sz="2000"/>
              <a:t>(т.е. не учитывающих последовательность символов)</a:t>
            </a:r>
            <a:endParaRPr sz="20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Методы сжатия источников с памятью</a:t>
            </a:r>
            <a:endParaRPr sz="2000"/>
          </a:p>
        </p:txBody>
      </p:sp>
      <p:sp>
        <p:nvSpPr>
          <p:cNvPr id="207" name="Google Shape;207;p1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Методы сжатия источников</a:t>
            </a:r>
            <a:br>
              <a:rPr lang="en-US"/>
            </a:br>
            <a:r>
              <a:rPr lang="en-US"/>
              <a:t>без памяти</a:t>
            </a:r>
            <a:endParaRPr/>
          </a:p>
        </p:txBody>
      </p:sp>
      <p:sp>
        <p:nvSpPr>
          <p:cNvPr id="213" name="Google Shape;213;p1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28092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Сжатие по Хаффману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Самый известный и распространенный метод. Сдает позиции более мощному арифметическому сжатию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Арифметическое сжатие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Наилучший на сегодня метод по степени сжатия. Имеет быструю реализацию, крайне гибок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Сжатие с кодами Райса-Голомба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Используется как компромисс между методом Хаффмана</a:t>
            </a:r>
            <a:br>
              <a:rPr lang="en-US" sz="2000"/>
            </a:br>
            <a:r>
              <a:rPr lang="en-US" sz="2000"/>
              <a:t>и Арифметическим, когда есть ограничения </a:t>
            </a:r>
            <a:br>
              <a:rPr lang="en-US" sz="2000"/>
            </a:br>
            <a:r>
              <a:rPr lang="en-US" sz="2000"/>
              <a:t>на вычислительную сложность</a:t>
            </a:r>
            <a:endParaRPr/>
          </a:p>
          <a:p>
            <a:pPr marL="40005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(также известны нумерующее кодирование, разделение мантисс</a:t>
            </a:r>
            <a:br>
              <a:rPr lang="en-US" sz="1800"/>
            </a:br>
            <a:r>
              <a:rPr lang="en-US" sz="1800"/>
              <a:t>и экспонент, коды Элиаса, Фибоначчи и др.)</a:t>
            </a:r>
            <a:endParaRPr sz="1800"/>
          </a:p>
        </p:txBody>
      </p:sp>
      <p:sp>
        <p:nvSpPr>
          <p:cNvPr id="214" name="Google Shape;214;p1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Методы сжатия источников</a:t>
            </a:r>
            <a:br>
              <a:rPr lang="en-US"/>
            </a:br>
            <a:r>
              <a:rPr lang="en-US"/>
              <a:t>с памятью</a:t>
            </a: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Словарные методы сжатия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LZ, LZW. Давний универсальный метод (ZIP), используется для сжатия в GIF &amp; PNG</a:t>
            </a:r>
            <a:endParaRPr sz="20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Методы контекстного моделирования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PPM. Новый универсальный метод. Позволяет добиться максимальных результатов</a:t>
            </a:r>
            <a:endParaRPr sz="20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Сжатие с использованием преобразования</a:t>
            </a:r>
            <a:br>
              <a:rPr lang="en-US"/>
            </a:br>
            <a:r>
              <a:rPr lang="en-US"/>
              <a:t>Барроуза-Уилера и других сортирующих преобразований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BWT, ST. Используется в основном для текста</a:t>
            </a:r>
            <a:endParaRPr sz="2000"/>
          </a:p>
        </p:txBody>
      </p:sp>
      <p:sp>
        <p:nvSpPr>
          <p:cNvPr id="221" name="Google Shape;221;p1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5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Избыточность данных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Дельта кодирование</a:t>
            </a:r>
            <a:endParaRPr/>
          </a:p>
        </p:txBody>
      </p:sp>
      <p:sp>
        <p:nvSpPr>
          <p:cNvPr id="232" name="Google Shape;232;p18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Пусть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есть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датчик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атмосферного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давления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которого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были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получены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данные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[754, 754, 752, 749, 748, 748, 748]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 err="1">
                <a:latin typeface="Arial"/>
                <a:ea typeface="Arial"/>
                <a:cs typeface="Arial"/>
                <a:sym typeface="Arial"/>
              </a:rPr>
              <a:t>Объем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7 * 10 = 70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бит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Для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данных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где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последовательные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значения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мало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изменяются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применяется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latin typeface="Arial"/>
                <a:ea typeface="Arial"/>
                <a:cs typeface="Arial"/>
                <a:sym typeface="Arial"/>
              </a:rPr>
              <a:t>дельта-кодирование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основная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идея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которого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хранение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разницы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последовательных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значений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вместо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самих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значений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Результат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дельта-кодирования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[&lt;v, 754&gt;, &lt;d, 0&gt;, &lt;d, -2&gt;, &lt;d, -3&gt;, &lt;d, -1&gt;, &lt;d, 0&gt;, &lt;d, 0&gt;]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 err="1">
                <a:latin typeface="Arial"/>
                <a:ea typeface="Arial"/>
                <a:cs typeface="Arial"/>
                <a:sym typeface="Arial"/>
              </a:rPr>
              <a:t>Объем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7 * 1 + 1 * 10 + 6 * 3 = 25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бит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234" name="Google Shape;234;p18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CF4DDE-75FF-5183-EB9D-962D767270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7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9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случае простых кодировок (ASCII, KOI-8) каждый символ занимает одинаковое количество места,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 в настоящих текстах разные символы встречаются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разной частотой, что может быть использовано для более оптимального хранения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Избыточность в текстах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2300" y="3607399"/>
            <a:ext cx="4826524" cy="25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8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Одним из ранних примеров кода с переменной длиной,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более частым символам назначаются более короткие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коды является азбука Морзе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Азбука Морзе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901" y="2585218"/>
            <a:ext cx="3732850" cy="37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975" y="2585218"/>
            <a:ext cx="4440801" cy="37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9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Одним из ранних примеров кода с переменной длиной,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где более частым символам назначаются более короткие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коды является азбука Морзе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Азбука Морзе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901" y="2585218"/>
            <a:ext cx="3732850" cy="37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975" y="2585218"/>
            <a:ext cx="4440801" cy="37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89"/>
          <p:cNvSpPr/>
          <p:nvPr/>
        </p:nvSpPr>
        <p:spPr>
          <a:xfrm>
            <a:off x="2120900" y="3382800"/>
            <a:ext cx="4902300" cy="1582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Так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слово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“compression”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занимает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ASCII — 12 * 8 = 96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бит</a:t>
            </a:r>
            <a:endParaRPr sz="2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Morse — 30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бит</a:t>
            </a:r>
            <a:endParaRPr sz="2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0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Хотя изображения и обладают избыточностью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(многие области изображений обладают подобны),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отдельные типы изображений (сканы, скриншоты)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имеют лишь ограниченную палитру,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основные успехи в сжатии достигаются за счет удаления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заметных человеческому глазу деталей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Избыточность в изображениях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750" y="3790825"/>
            <a:ext cx="2841749" cy="21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190"/>
          <p:cNvGrpSpPr/>
          <p:nvPr/>
        </p:nvGrpSpPr>
        <p:grpSpPr>
          <a:xfrm>
            <a:off x="745525" y="3790825"/>
            <a:ext cx="3826820" cy="2145099"/>
            <a:chOff x="764400" y="3554675"/>
            <a:chExt cx="3826820" cy="2145099"/>
          </a:xfrm>
        </p:grpSpPr>
        <p:pic>
          <p:nvPicPr>
            <p:cNvPr id="267" name="Google Shape;267;p190"/>
            <p:cNvPicPr preferRelativeResize="0"/>
            <p:nvPr/>
          </p:nvPicPr>
          <p:blipFill rotWithShape="1">
            <a:blip r:embed="rId4">
              <a:alphaModFix/>
            </a:blip>
            <a:srcRect l="31112" r="26205"/>
            <a:stretch/>
          </p:blipFill>
          <p:spPr>
            <a:xfrm>
              <a:off x="764400" y="3554675"/>
              <a:ext cx="1827144" cy="2145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90"/>
            <p:cNvPicPr preferRelativeResize="0"/>
            <p:nvPr/>
          </p:nvPicPr>
          <p:blipFill rotWithShape="1">
            <a:blip r:embed="rId4">
              <a:alphaModFix/>
            </a:blip>
            <a:srcRect l="45136" t="36341" r="48671" b="43362"/>
            <a:stretch/>
          </p:blipFill>
          <p:spPr>
            <a:xfrm>
              <a:off x="2851450" y="3554675"/>
              <a:ext cx="761035" cy="1250254"/>
            </a:xfrm>
            <a:prstGeom prst="rect">
              <a:avLst/>
            </a:prstGeom>
            <a:noFill/>
            <a:ln w="381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9" name="Google Shape;269;p190"/>
            <p:cNvPicPr preferRelativeResize="0"/>
            <p:nvPr/>
          </p:nvPicPr>
          <p:blipFill rotWithShape="1">
            <a:blip r:embed="rId4">
              <a:alphaModFix/>
            </a:blip>
            <a:srcRect l="53845" t="36176" r="39963" b="43525"/>
            <a:stretch/>
          </p:blipFill>
          <p:spPr>
            <a:xfrm>
              <a:off x="3830185" y="3554676"/>
              <a:ext cx="761035" cy="1250244"/>
            </a:xfrm>
            <a:prstGeom prst="rect">
              <a:avLst/>
            </a:prstGeom>
            <a:noFill/>
            <a:ln w="381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70" name="Google Shape;270;p190"/>
            <p:cNvSpPr/>
            <p:nvPr/>
          </p:nvSpPr>
          <p:spPr>
            <a:xfrm>
              <a:off x="1357450" y="4309125"/>
              <a:ext cx="277500" cy="485700"/>
            </a:xfrm>
            <a:prstGeom prst="rect">
              <a:avLst/>
            </a:prstGeom>
            <a:noFill/>
            <a:ln w="28575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0"/>
            <p:cNvSpPr/>
            <p:nvPr/>
          </p:nvSpPr>
          <p:spPr>
            <a:xfrm>
              <a:off x="1743275" y="4309125"/>
              <a:ext cx="277500" cy="485700"/>
            </a:xfrm>
            <a:prstGeom prst="rect">
              <a:avLst/>
            </a:prstGeom>
            <a:noFill/>
            <a:ln w="28575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0"/>
            <p:cNvSpPr/>
            <p:nvPr/>
          </p:nvSpPr>
          <p:spPr>
            <a:xfrm>
              <a:off x="876950" y="3944688"/>
              <a:ext cx="183000" cy="1815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190"/>
            <p:cNvPicPr preferRelativeResize="0"/>
            <p:nvPr/>
          </p:nvPicPr>
          <p:blipFill rotWithShape="1">
            <a:blip r:embed="rId4">
              <a:alphaModFix/>
            </a:blip>
            <a:srcRect l="33742" t="18183" r="61983" b="73358"/>
            <a:stretch/>
          </p:blipFill>
          <p:spPr>
            <a:xfrm>
              <a:off x="2851450" y="4945034"/>
              <a:ext cx="761035" cy="754689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74" name="Google Shape;274;p190"/>
            <p:cNvSpPr/>
            <p:nvPr/>
          </p:nvSpPr>
          <p:spPr>
            <a:xfrm>
              <a:off x="2020775" y="3749150"/>
              <a:ext cx="183000" cy="1815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p190"/>
            <p:cNvPicPr preferRelativeResize="0"/>
            <p:nvPr/>
          </p:nvPicPr>
          <p:blipFill rotWithShape="1">
            <a:blip r:embed="rId4">
              <a:alphaModFix/>
            </a:blip>
            <a:srcRect l="60458" t="9064" r="35266" b="82476"/>
            <a:stretch/>
          </p:blipFill>
          <p:spPr>
            <a:xfrm>
              <a:off x="3830185" y="4944982"/>
              <a:ext cx="761035" cy="754792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76" name="Google Shape;276;p190"/>
          <p:cNvSpPr txBox="1"/>
          <p:nvPr/>
        </p:nvSpPr>
        <p:spPr>
          <a:xfrm>
            <a:off x="395536" y="5922632"/>
            <a:ext cx="4574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Подобные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области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0"/>
          <p:cNvSpPr txBox="1"/>
          <p:nvPr/>
        </p:nvSpPr>
        <p:spPr>
          <a:xfrm>
            <a:off x="4544574" y="5932727"/>
            <a:ext cx="4574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Ограниченная палитра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33;p186">
            <a:extLst>
              <a:ext uri="{FF2B5EF4-FFF2-40B4-BE49-F238E27FC236}">
                <a16:creationId xmlns:a16="http://schemas.microsoft.com/office/drawing/2014/main" id="{DD5C4353-C61B-03E3-B06A-1BFEF2626DB5}"/>
              </a:ext>
            </a:extLst>
          </p:cNvPr>
          <p:cNvSpPr txBox="1">
            <a:spLocks/>
          </p:cNvSpPr>
          <p:nvPr/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spcBef>
                <a:spcPts val="280"/>
              </a:spcBef>
              <a:buClr>
                <a:schemeClr val="dk1"/>
              </a:buClr>
              <a:buSzPts val="1400"/>
            </a:pPr>
            <a:r>
              <a:rPr lang="en-GB" dirty="0">
                <a:hlinkClick r:id="rId5"/>
              </a:rPr>
              <a:t>Wikipedia.org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1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Изображения могут быть в значительной степени упрощены для последующего сжатия, без заметных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глаз изменений. Так, в изображении ниже были устранены высокие частоты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Восприятие деталей глазом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612" y="2926505"/>
            <a:ext cx="2577865" cy="171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522" y="2926500"/>
            <a:ext cx="2577865" cy="171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4133" y="4779904"/>
            <a:ext cx="1299925" cy="1299921"/>
          </a:xfrm>
          <a:prstGeom prst="rect">
            <a:avLst/>
          </a:prstGeom>
          <a:noFill/>
          <a:ln w="38100" cap="flat" cmpd="sng">
            <a:solidFill>
              <a:srgbClr val="FF00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p1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3496" y="4779904"/>
            <a:ext cx="1299925" cy="1299921"/>
          </a:xfrm>
          <a:prstGeom prst="rect">
            <a:avLst/>
          </a:prstGeom>
          <a:noFill/>
          <a:ln w="38100" cap="flat" cmpd="sng">
            <a:solidFill>
              <a:srgbClr val="FF00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2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37512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видео характерной является темпоральная избыточность — каждый следующий кадр похож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предыдущий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Вместо хранения всего нового кадра можно хранить лишь разницу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9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Избыточность в видео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9793" y="1404350"/>
            <a:ext cx="3104834" cy="140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793" y="2807259"/>
            <a:ext cx="3104834" cy="140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9793" y="4210168"/>
            <a:ext cx="3104834" cy="140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2"/>
          <p:cNvSpPr txBox="1"/>
          <p:nvPr/>
        </p:nvSpPr>
        <p:spPr>
          <a:xfrm>
            <a:off x="4918263" y="5613075"/>
            <a:ext cx="3507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Два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последовательных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кадра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их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разница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33;p186">
            <a:extLst>
              <a:ext uri="{FF2B5EF4-FFF2-40B4-BE49-F238E27FC236}">
                <a16:creationId xmlns:a16="http://schemas.microsoft.com/office/drawing/2014/main" id="{2BF166B4-F54D-63C1-F46E-CFB8E08F408D}"/>
              </a:ext>
            </a:extLst>
          </p:cNvPr>
          <p:cNvSpPr txBox="1">
            <a:spLocks/>
          </p:cNvSpPr>
          <p:nvPr/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spcBef>
                <a:spcPts val="280"/>
              </a:spcBef>
              <a:buClr>
                <a:schemeClr val="dk1"/>
              </a:buClr>
              <a:buSzPts val="1400"/>
            </a:pPr>
            <a:r>
              <a:rPr lang="ru-RU" dirty="0"/>
              <a:t>Фильм </a:t>
            </a:r>
            <a:r>
              <a:rPr lang="en-GB" dirty="0"/>
              <a:t>”</a:t>
            </a:r>
            <a:r>
              <a:rPr lang="ru-RU" dirty="0"/>
              <a:t>Дюна</a:t>
            </a:r>
            <a:r>
              <a:rPr lang="en-GB" dirty="0"/>
              <a:t>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Run-Length Encoding (RLE)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85241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Групповое кодирование — от английского Run Length Encoding (RLE). Необычайно прост в реализации.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Сжатие в RLE происходит за счет того, что в исходных данных встречаются цепочки одинаковых байт.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Замена их на пары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&lt;счетчик повторений, значение&gt;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уменьшает избыточность данных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Для некоторых типов данных перед применением RLE есть смысл осуществлять дельта-кодирование.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Единственная сложность метода заключается в отделении счетчиков от значений в сжатом потоке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Алгоритм RLE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Простой вариант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94"/>
          <p:cNvSpPr/>
          <p:nvPr/>
        </p:nvSpPr>
        <p:spPr>
          <a:xfrm>
            <a:off x="859050" y="1652038"/>
            <a:ext cx="7425900" cy="2133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194"/>
          <p:cNvGraphicFramePr/>
          <p:nvPr/>
        </p:nvGraphicFramePr>
        <p:xfrm>
          <a:off x="1771100" y="2170376"/>
          <a:ext cx="5601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28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Счетчик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6" name="Google Shape;316;p194"/>
          <p:cNvSpPr txBox="1">
            <a:spLocks noGrp="1"/>
          </p:cNvSpPr>
          <p:nvPr>
            <p:ph type="body" idx="1"/>
          </p:nvPr>
        </p:nvSpPr>
        <p:spPr>
          <a:xfrm>
            <a:off x="396000" y="4547175"/>
            <a:ext cx="84960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 худшем случае, когда все последовательные значения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входа различны получаем двукратное увеличение файла!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Ограниченные значения входа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5"/>
          <p:cNvSpPr txBox="1">
            <a:spLocks noGrp="1"/>
          </p:cNvSpPr>
          <p:nvPr>
            <p:ph type="body" idx="1"/>
          </p:nvPr>
        </p:nvSpPr>
        <p:spPr>
          <a:xfrm>
            <a:off x="396000" y="3988800"/>
            <a:ext cx="84960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Если известно, что входные данные принимают значения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из ограниченного диапазона (напр. ограниченного 128 значениями), то возможна более эффективная упаковка данных, не увеличивающая размер файла в худшем случае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95"/>
          <p:cNvSpPr/>
          <p:nvPr/>
        </p:nvSpPr>
        <p:spPr>
          <a:xfrm>
            <a:off x="859050" y="1649393"/>
            <a:ext cx="7425900" cy="2133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4" name="Google Shape;324;p195"/>
          <p:cNvGraphicFramePr/>
          <p:nvPr/>
        </p:nvGraphicFramePr>
        <p:xfrm>
          <a:off x="1771100" y="2167731"/>
          <a:ext cx="5601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28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Флаг “счетчик”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Пачка байт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6"/>
          <p:cNvSpPr txBox="1">
            <a:spLocks noGrp="1"/>
          </p:cNvSpPr>
          <p:nvPr>
            <p:ph type="body" idx="1"/>
          </p:nvPr>
        </p:nvSpPr>
        <p:spPr>
          <a:xfrm>
            <a:off x="396000" y="4206050"/>
            <a:ext cx="8496000" cy="29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Гибридный вариант, рассматривающий случай “произвольных” значений, что позволяет сохранить максимальный коэффициент сжатия предыдущего варианта без предположений о значениях байтов и без удвоения размера в худшем случае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6"/>
          <p:cNvSpPr/>
          <p:nvPr/>
        </p:nvSpPr>
        <p:spPr>
          <a:xfrm>
            <a:off x="859050" y="1387675"/>
            <a:ext cx="7425900" cy="2662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2" name="Google Shape;332;p196"/>
          <p:cNvGraphicFramePr/>
          <p:nvPr/>
        </p:nvGraphicFramePr>
        <p:xfrm>
          <a:off x="1117850" y="1506525"/>
          <a:ext cx="3090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“Пропуск”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Счетчик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3" name="Google Shape;333;p196"/>
          <p:cNvGraphicFramePr/>
          <p:nvPr/>
        </p:nvGraphicFramePr>
        <p:xfrm>
          <a:off x="1117850" y="2834100"/>
          <a:ext cx="30908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“Повтор”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Счетчик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4" name="Google Shape;334;p196"/>
          <p:cNvGraphicFramePr/>
          <p:nvPr/>
        </p:nvGraphicFramePr>
        <p:xfrm>
          <a:off x="4316050" y="1506525"/>
          <a:ext cx="16621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5" name="Google Shape;335;p196"/>
          <p:cNvGraphicFramePr/>
          <p:nvPr/>
        </p:nvGraphicFramePr>
        <p:xfrm>
          <a:off x="6493175" y="1506525"/>
          <a:ext cx="16621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6" name="Google Shape;336;p196"/>
          <p:cNvCxnSpPr>
            <a:stCxn id="331" idx="1"/>
          </p:cNvCxnSpPr>
          <p:nvPr/>
        </p:nvCxnSpPr>
        <p:spPr>
          <a:xfrm rot="10800000" flipH="1">
            <a:off x="859050" y="2056525"/>
            <a:ext cx="264900" cy="66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337;p196"/>
          <p:cNvCxnSpPr>
            <a:stCxn id="331" idx="1"/>
          </p:cNvCxnSpPr>
          <p:nvPr/>
        </p:nvCxnSpPr>
        <p:spPr>
          <a:xfrm>
            <a:off x="859050" y="2718925"/>
            <a:ext cx="258600" cy="66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338" name="Google Shape;338;p196"/>
          <p:cNvGraphicFramePr/>
          <p:nvPr/>
        </p:nvGraphicFramePr>
        <p:xfrm>
          <a:off x="4316050" y="2834100"/>
          <a:ext cx="1662100" cy="109722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Значение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бит</a:t>
                      </a:r>
                      <a:endParaRPr sz="2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RLE: </a:t>
            </a:r>
            <a:r>
              <a:rPr lang="en-US" sz="3600" dirty="0" err="1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Характеристики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97"/>
          <p:cNvSpPr txBox="1">
            <a:spLocks noGrp="1"/>
          </p:cNvSpPr>
          <p:nvPr>
            <p:ph type="body" idx="1"/>
          </p:nvPr>
        </p:nvSpPr>
        <p:spPr>
          <a:xfrm>
            <a:off x="396000" y="1411200"/>
            <a:ext cx="849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Коэффициенты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компрессии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br>
              <a:rPr lang="en-US" sz="2400" dirty="0">
                <a:solidFill>
                  <a:schemeClr val="dk1"/>
                </a:solidFill>
                <a:latin typeface="+mn-lt"/>
              </a:rPr>
            </a:br>
            <a:r>
              <a:rPr lang="en-US" sz="2400" dirty="0">
                <a:solidFill>
                  <a:schemeClr val="dk1"/>
                </a:solidFill>
                <a:latin typeface="+mn-lt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лучший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средний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худший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) : </a:t>
            </a:r>
            <a:endParaRPr sz="2400" dirty="0">
              <a:solidFill>
                <a:schemeClr val="dk1"/>
              </a:solidFill>
              <a:latin typeface="+mn-lt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Простой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: 128; 2; 0,5</a:t>
            </a:r>
            <a:endParaRPr sz="2400" dirty="0">
              <a:solidFill>
                <a:schemeClr val="dk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Ограниченный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вход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: 64; ?; 1</a:t>
            </a:r>
            <a:endParaRPr sz="2400" dirty="0">
              <a:solidFill>
                <a:schemeClr val="dk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Пачка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байт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Open Sans"/>
                <a:cs typeface="Open Sans"/>
                <a:sym typeface="Open Sans"/>
              </a:rPr>
              <a:t>: 64; 3; 128/129</a:t>
            </a:r>
            <a:endParaRPr sz="2400" dirty="0">
              <a:solidFill>
                <a:schemeClr val="dk1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Симметричность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: ~1</a:t>
            </a:r>
            <a:endParaRPr sz="2400" dirty="0">
              <a:solidFill>
                <a:schemeClr val="dk1"/>
              </a:solidFill>
              <a:latin typeface="+mn-lt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Характерные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+mn-lt"/>
              </a:rPr>
              <a:t>особенности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: </a:t>
            </a:r>
            <a:br>
              <a:rPr lang="en-US" sz="2400" dirty="0">
                <a:solidFill>
                  <a:schemeClr val="dk1"/>
                </a:solidFill>
                <a:latin typeface="+mn-lt"/>
              </a:rPr>
            </a:br>
            <a:r>
              <a:rPr lang="en-US" sz="2400" dirty="0" err="1">
                <a:solidFill>
                  <a:schemeClr val="dk1"/>
                </a:solidFill>
                <a:latin typeface="+mn-lt"/>
              </a:rPr>
              <a:t>К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положительным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сторонам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алгоритма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можно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отнести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то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что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он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не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требует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дополнительной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памяти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при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архивации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разархивации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а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также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быстро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работает</a:t>
            </a:r>
            <a:endParaRPr sz="24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8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Хаффмана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Общие сведения</a:t>
            </a:r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Использует только частоту появления одинаковых байт в изображении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Сопоставляет символам входного потока, которые встречаются большее число раз, цепочку бит меньшей длины. И, напротив, встречающимся редко — цепочку большей длины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Является префиксным кодом, т.е. возможно </a:t>
            </a:r>
            <a:br>
              <a:rPr lang="en-US"/>
            </a:br>
            <a:r>
              <a:rPr lang="en-US"/>
              <a:t>декодирование отдельных символов, </a:t>
            </a:r>
            <a:br>
              <a:rPr lang="en-US"/>
            </a:br>
            <a:r>
              <a:rPr lang="en-US"/>
              <a:t>без декодирования всего файла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Для сбора статистики требует двух проходов </a:t>
            </a:r>
            <a:br>
              <a:rPr lang="en-US"/>
            </a:br>
            <a:r>
              <a:rPr lang="en-US"/>
              <a:t>по файлу</a:t>
            </a:r>
            <a:endParaRPr/>
          </a:p>
        </p:txBody>
      </p:sp>
      <p:sp>
        <p:nvSpPr>
          <p:cNvPr id="356" name="Google Shape;356;p2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Об авторе</a:t>
            </a:r>
            <a:endParaRPr/>
          </a:p>
        </p:txBody>
      </p:sp>
      <p:sp>
        <p:nvSpPr>
          <p:cNvPr id="153" name="Google Shape;153;p2"/>
          <p:cNvSpPr txBox="1">
            <a:spLocks noGrp="1"/>
          </p:cNvSpPr>
          <p:nvPr>
            <p:ph type="body" idx="1"/>
          </p:nvPr>
        </p:nvSpPr>
        <p:spPr>
          <a:xfrm>
            <a:off x="2861187" y="1412776"/>
            <a:ext cx="6135329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/>
              <a:t>Заведущий Graphics&amp;Media Lab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Создатель сайтов по алгоритмам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https://compression.ru/video</a:t>
            </a:r>
            <a:endParaRPr sz="1800" b="0" i="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https://videoprocessing.ai</a:t>
            </a:r>
            <a:endParaRPr sz="1800"/>
          </a:p>
          <a:p>
            <a:pPr marL="91440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https://videoprocessing.github.io/</a:t>
            </a:r>
            <a:endParaRPr sz="1800" b="0" i="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/>
              <a:t>Области интересов: современное сжатие видео, измерение качества видео, четырехмерное видео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Руководил 40+ проектами с компаниями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Intel, Cisco, Samsung, Huawei, Broadcom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др.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Автор №1* на </a:t>
            </a:r>
            <a:r>
              <a:rPr lang="en-US" sz="20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Habr.com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хабах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«AR и VR»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«Искусственный интеллект», «Работа </a:t>
            </a:r>
            <a:b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видео»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0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«Видеотехника»</a:t>
            </a:r>
            <a:endParaRPr b="1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Сомнева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ется</a:t>
            </a: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разумности Homo Sapiens</a:t>
            </a:r>
            <a:endParaRPr sz="320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Без учета редакторов</a:t>
            </a:r>
            <a:endParaRPr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566" y="1607574"/>
            <a:ext cx="2501103" cy="281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Алгоритм построения</a:t>
            </a:r>
            <a:endParaRPr/>
          </a:p>
        </p:txBody>
      </p:sp>
      <p:sp>
        <p:nvSpPr>
          <p:cNvPr id="362" name="Google Shape;362;p19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496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Идея заключается в построении бинарного дерева, </a:t>
            </a:r>
            <a:b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каждом узле которого находится символ, а путь до узла является кодом</a:t>
            </a:r>
            <a:r>
              <a:rPr lang="en-US"/>
              <a:t>.</a:t>
            </a:r>
            <a:br>
              <a:rPr lang="en-US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Этапы построения:</a:t>
            </a:r>
            <a:endParaRPr b="1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Построение упорядоченного по убыванию встречаемости списка символов файла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Пока в списке больше одного узла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 двух узлов с наименьшими вероятностями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Объединение узлов в поддерево </a:t>
            </a:r>
            <a:b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(вероятность поддерева := сумма вероятностей </a:t>
            </a:r>
            <a:b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его сыновей)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Добавление нового узла в список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0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Удаление двух исходных узлов</a:t>
            </a:r>
            <a:endParaRPr/>
          </a:p>
          <a:p>
            <a:pPr marL="762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99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64" name="Google Shape;364;p19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(1)</a:t>
            </a:r>
            <a:endParaRPr/>
          </a:p>
        </p:txBody>
      </p:sp>
      <p:sp>
        <p:nvSpPr>
          <p:cNvPr id="408" name="Google Shape;408;p20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9" name="Google Shape;409;p201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aphicFrame>
        <p:nvGraphicFramePr>
          <p:cNvPr id="410" name="Google Shape;410;p201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1" name="Google Shape;411;p201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1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01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01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(2)</a:t>
            </a:r>
            <a:endParaRPr/>
          </a:p>
        </p:txBody>
      </p:sp>
      <p:sp>
        <p:nvSpPr>
          <p:cNvPr id="420" name="Google Shape;420;p20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421" name="Google Shape;421;p202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0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22" name="Google Shape;422;p202"/>
          <p:cNvCxnSpPr/>
          <p:nvPr/>
        </p:nvCxnSpPr>
        <p:spPr>
          <a:xfrm>
            <a:off x="2071936" y="4391292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3" name="Google Shape;423;p202"/>
          <p:cNvCxnSpPr/>
          <p:nvPr/>
        </p:nvCxnSpPr>
        <p:spPr>
          <a:xfrm>
            <a:off x="2071936" y="4668342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202"/>
          <p:cNvSpPr txBox="1"/>
          <p:nvPr/>
        </p:nvSpPr>
        <p:spPr>
          <a:xfrm>
            <a:off x="2071936" y="4114242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202"/>
          <p:cNvSpPr txBox="1"/>
          <p:nvPr/>
        </p:nvSpPr>
        <p:spPr>
          <a:xfrm>
            <a:off x="2071936" y="4668342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202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202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02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02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2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(3)</a:t>
            </a:r>
            <a:endParaRPr/>
          </a:p>
        </p:txBody>
      </p:sp>
      <p:sp>
        <p:nvSpPr>
          <p:cNvPr id="436" name="Google Shape;436;p20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437" name="Google Shape;437;p203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38" name="Google Shape;438;p203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203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03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03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203"/>
          <p:cNvCxnSpPr>
            <a:endCxn id="440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3" name="Google Shape;443;p203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203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203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6" name="Google Shape;446;p203"/>
          <p:cNvCxnSpPr>
            <a:endCxn id="439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203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203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203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203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03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3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3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(4)</a:t>
            </a:r>
            <a:endParaRPr/>
          </a:p>
        </p:txBody>
      </p:sp>
      <p:sp>
        <p:nvSpPr>
          <p:cNvPr id="459" name="Google Shape;459;p20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460" name="Google Shape;460;p204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6AA8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rgbClr val="6AA84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6AA8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6AA84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61" name="Google Shape;461;p204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" name="Google Shape;462;p204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04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04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204"/>
          <p:cNvCxnSpPr>
            <a:endCxn id="463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6" name="Google Shape;466;p204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204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8" name="Google Shape;468;p204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9" name="Google Shape;469;p204"/>
          <p:cNvCxnSpPr>
            <a:endCxn id="462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0" name="Google Shape;470;p204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204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204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04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4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4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4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04"/>
          <p:cNvSpPr txBox="1"/>
          <p:nvPr/>
        </p:nvSpPr>
        <p:spPr>
          <a:xfrm>
            <a:off x="3483495" y="3007409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" name="Google Shape;478;p204"/>
          <p:cNvCxnSpPr/>
          <p:nvPr/>
        </p:nvCxnSpPr>
        <p:spPr>
          <a:xfrm>
            <a:off x="3483495" y="3284459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04"/>
          <p:cNvSpPr txBox="1"/>
          <p:nvPr/>
        </p:nvSpPr>
        <p:spPr>
          <a:xfrm>
            <a:off x="3483495" y="3561509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(5)</a:t>
            </a:r>
            <a:endParaRPr/>
          </a:p>
        </p:txBody>
      </p:sp>
      <p:sp>
        <p:nvSpPr>
          <p:cNvPr id="485" name="Google Shape;485;p20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486" name="Google Shape;486;p205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87" name="Google Shape;487;p205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205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05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05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205"/>
          <p:cNvCxnSpPr>
            <a:endCxn id="489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2" name="Google Shape;492;p205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205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205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5" name="Google Shape;495;p205"/>
          <p:cNvCxnSpPr>
            <a:endCxn id="488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p205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205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205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205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05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05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5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05"/>
          <p:cNvSpPr txBox="1"/>
          <p:nvPr/>
        </p:nvSpPr>
        <p:spPr>
          <a:xfrm>
            <a:off x="4160136" y="2453375"/>
            <a:ext cx="7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05"/>
          <p:cNvSpPr txBox="1"/>
          <p:nvPr/>
        </p:nvSpPr>
        <p:spPr>
          <a:xfrm>
            <a:off x="4160135" y="3007475"/>
            <a:ext cx="7379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205"/>
          <p:cNvCxnSpPr>
            <a:endCxn id="503" idx="1"/>
          </p:cNvCxnSpPr>
          <p:nvPr/>
        </p:nvCxnSpPr>
        <p:spPr>
          <a:xfrm>
            <a:off x="3485136" y="2730359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6" name="Google Shape;506;p205"/>
          <p:cNvCxnSpPr/>
          <p:nvPr/>
        </p:nvCxnSpPr>
        <p:spPr>
          <a:xfrm>
            <a:off x="3485036" y="3284525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7" name="Google Shape;507;p205"/>
          <p:cNvCxnSpPr/>
          <p:nvPr/>
        </p:nvCxnSpPr>
        <p:spPr>
          <a:xfrm>
            <a:off x="3485036" y="3561575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8" name="Google Shape;508;p205"/>
          <p:cNvCxnSpPr>
            <a:endCxn id="504" idx="1"/>
          </p:cNvCxnSpPr>
          <p:nvPr/>
        </p:nvCxnSpPr>
        <p:spPr>
          <a:xfrm>
            <a:off x="3787835" y="3284459"/>
            <a:ext cx="3723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205"/>
          <p:cNvCxnSpPr/>
          <p:nvPr/>
        </p:nvCxnSpPr>
        <p:spPr>
          <a:xfrm rot="10800000">
            <a:off x="3783836" y="3284550"/>
            <a:ext cx="0" cy="273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Google Shape;510;p205"/>
          <p:cNvSpPr txBox="1"/>
          <p:nvPr/>
        </p:nvSpPr>
        <p:spPr>
          <a:xfrm>
            <a:off x="3485036" y="30074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205"/>
          <p:cNvSpPr txBox="1"/>
          <p:nvPr/>
        </p:nvSpPr>
        <p:spPr>
          <a:xfrm>
            <a:off x="3485036" y="35615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(6)</a:t>
            </a:r>
            <a:endParaRPr/>
          </a:p>
        </p:txBody>
      </p:sp>
      <p:sp>
        <p:nvSpPr>
          <p:cNvPr id="517" name="Google Shape;517;p20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aphicFrame>
        <p:nvGraphicFramePr>
          <p:cNvPr id="518" name="Google Shape;518;p206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0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19" name="Google Shape;519;p206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0" name="Google Shape;520;p206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06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06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206"/>
          <p:cNvCxnSpPr>
            <a:endCxn id="521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206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206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206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7" name="Google Shape;527;p206"/>
          <p:cNvCxnSpPr>
            <a:endCxn id="520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8" name="Google Shape;528;p206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206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206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206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06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06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06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06"/>
          <p:cNvSpPr txBox="1"/>
          <p:nvPr/>
        </p:nvSpPr>
        <p:spPr>
          <a:xfrm>
            <a:off x="4160136" y="2453375"/>
            <a:ext cx="7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06"/>
          <p:cNvSpPr txBox="1"/>
          <p:nvPr/>
        </p:nvSpPr>
        <p:spPr>
          <a:xfrm>
            <a:off x="4160135" y="3007475"/>
            <a:ext cx="7379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p206"/>
          <p:cNvCxnSpPr>
            <a:endCxn id="535" idx="1"/>
          </p:cNvCxnSpPr>
          <p:nvPr/>
        </p:nvCxnSpPr>
        <p:spPr>
          <a:xfrm>
            <a:off x="3485136" y="2730359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8" name="Google Shape;538;p206"/>
          <p:cNvCxnSpPr/>
          <p:nvPr/>
        </p:nvCxnSpPr>
        <p:spPr>
          <a:xfrm>
            <a:off x="3485036" y="3284525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9" name="Google Shape;539;p206"/>
          <p:cNvCxnSpPr/>
          <p:nvPr/>
        </p:nvCxnSpPr>
        <p:spPr>
          <a:xfrm>
            <a:off x="3485036" y="3561575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206"/>
          <p:cNvCxnSpPr>
            <a:endCxn id="536" idx="1"/>
          </p:cNvCxnSpPr>
          <p:nvPr/>
        </p:nvCxnSpPr>
        <p:spPr>
          <a:xfrm>
            <a:off x="3787835" y="3284459"/>
            <a:ext cx="3723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1" name="Google Shape;541;p206"/>
          <p:cNvCxnSpPr/>
          <p:nvPr/>
        </p:nvCxnSpPr>
        <p:spPr>
          <a:xfrm rot="10800000">
            <a:off x="3783836" y="3284550"/>
            <a:ext cx="0" cy="273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206"/>
          <p:cNvSpPr txBox="1"/>
          <p:nvPr/>
        </p:nvSpPr>
        <p:spPr>
          <a:xfrm>
            <a:off x="3485036" y="30074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206"/>
          <p:cNvSpPr txBox="1"/>
          <p:nvPr/>
        </p:nvSpPr>
        <p:spPr>
          <a:xfrm>
            <a:off x="3485036" y="35615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206"/>
          <p:cNvSpPr txBox="1"/>
          <p:nvPr/>
        </p:nvSpPr>
        <p:spPr>
          <a:xfrm>
            <a:off x="4789613" y="24080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206"/>
          <p:cNvSpPr txBox="1"/>
          <p:nvPr/>
        </p:nvSpPr>
        <p:spPr>
          <a:xfrm>
            <a:off x="4789613" y="29621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6" name="Google Shape;546;p206"/>
          <p:cNvCxnSpPr/>
          <p:nvPr/>
        </p:nvCxnSpPr>
        <p:spPr>
          <a:xfrm>
            <a:off x="4789625" y="2756117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Пример построения (7)</a:t>
            </a:r>
            <a:endParaRPr/>
          </a:p>
        </p:txBody>
      </p:sp>
      <p:sp>
        <p:nvSpPr>
          <p:cNvPr id="552" name="Google Shape;552;p20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aphicFrame>
        <p:nvGraphicFramePr>
          <p:cNvPr id="553" name="Google Shape;553;p207"/>
          <p:cNvGraphicFramePr/>
          <p:nvPr/>
        </p:nvGraphicFramePr>
        <p:xfrm>
          <a:off x="6315200" y="2410425"/>
          <a:ext cx="2485200" cy="2856440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16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Символ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Код</a:t>
                      </a:r>
                      <a:endParaRPr sz="2400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i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400" i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54" name="Google Shape;554;p207"/>
          <p:cNvCxnSpPr/>
          <p:nvPr/>
        </p:nvCxnSpPr>
        <p:spPr>
          <a:xfrm>
            <a:off x="2071936" y="4392791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5" name="Google Shape;555;p207"/>
          <p:cNvSpPr txBox="1"/>
          <p:nvPr/>
        </p:nvSpPr>
        <p:spPr>
          <a:xfrm>
            <a:off x="2747036" y="2453441"/>
            <a:ext cx="7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07"/>
          <p:cNvSpPr txBox="1"/>
          <p:nvPr/>
        </p:nvSpPr>
        <p:spPr>
          <a:xfrm>
            <a:off x="2747035" y="3561641"/>
            <a:ext cx="8858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07"/>
          <p:cNvSpPr txBox="1"/>
          <p:nvPr/>
        </p:nvSpPr>
        <p:spPr>
          <a:xfrm>
            <a:off x="2747035" y="3007541"/>
            <a:ext cx="8157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207"/>
          <p:cNvCxnSpPr>
            <a:endCxn id="556" idx="1"/>
          </p:cNvCxnSpPr>
          <p:nvPr/>
        </p:nvCxnSpPr>
        <p:spPr>
          <a:xfrm>
            <a:off x="2072035" y="3838625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9" name="Google Shape;559;p207"/>
          <p:cNvCxnSpPr/>
          <p:nvPr/>
        </p:nvCxnSpPr>
        <p:spPr>
          <a:xfrm>
            <a:off x="2071936" y="4669841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0" name="Google Shape;560;p207"/>
          <p:cNvCxnSpPr/>
          <p:nvPr/>
        </p:nvCxnSpPr>
        <p:spPr>
          <a:xfrm rot="10800000">
            <a:off x="2370736" y="3293441"/>
            <a:ext cx="0" cy="13764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207"/>
          <p:cNvCxnSpPr/>
          <p:nvPr/>
        </p:nvCxnSpPr>
        <p:spPr>
          <a:xfrm>
            <a:off x="2370736" y="3284591"/>
            <a:ext cx="3762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2" name="Google Shape;562;p207"/>
          <p:cNvCxnSpPr>
            <a:endCxn id="555" idx="1"/>
          </p:cNvCxnSpPr>
          <p:nvPr/>
        </p:nvCxnSpPr>
        <p:spPr>
          <a:xfrm>
            <a:off x="2072036" y="2730491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3" name="Google Shape;563;p207"/>
          <p:cNvSpPr txBox="1"/>
          <p:nvPr/>
        </p:nvSpPr>
        <p:spPr>
          <a:xfrm>
            <a:off x="2071936" y="41157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207"/>
          <p:cNvSpPr txBox="1"/>
          <p:nvPr/>
        </p:nvSpPr>
        <p:spPr>
          <a:xfrm>
            <a:off x="2071936" y="4669841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207"/>
          <p:cNvSpPr txBox="1">
            <a:spLocks noGrp="1"/>
          </p:cNvSpPr>
          <p:nvPr>
            <p:ph type="body" idx="1"/>
          </p:nvPr>
        </p:nvSpPr>
        <p:spPr>
          <a:xfrm>
            <a:off x="396000" y="1412775"/>
            <a:ext cx="5743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Алфавит</a:t>
            </a:r>
            <a:r>
              <a:rPr lang="en-US"/>
              <a:t> A = {a, b, c, d}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Вероятности </a:t>
            </a:r>
            <a:r>
              <a:rPr lang="en-US"/>
              <a:t>P = {0.5, 0.24, 0.15, 0.11}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207"/>
          <p:cNvSpPr txBox="1"/>
          <p:nvPr/>
        </p:nvSpPr>
        <p:spPr>
          <a:xfrm>
            <a:off x="395536" y="24652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p(a) = 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07"/>
          <p:cNvSpPr txBox="1"/>
          <p:nvPr/>
        </p:nvSpPr>
        <p:spPr>
          <a:xfrm>
            <a:off x="395536" y="35734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p(b) = 0.24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07"/>
          <p:cNvSpPr txBox="1"/>
          <p:nvPr/>
        </p:nvSpPr>
        <p:spPr>
          <a:xfrm>
            <a:off x="395536" y="41156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p(c) = 0.15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07"/>
          <p:cNvSpPr txBox="1"/>
          <p:nvPr/>
        </p:nvSpPr>
        <p:spPr>
          <a:xfrm>
            <a:off x="395536" y="4669775"/>
            <a:ext cx="16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p(d) = 0.11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07"/>
          <p:cNvSpPr txBox="1"/>
          <p:nvPr/>
        </p:nvSpPr>
        <p:spPr>
          <a:xfrm>
            <a:off x="4160136" y="2453375"/>
            <a:ext cx="7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07"/>
          <p:cNvSpPr txBox="1"/>
          <p:nvPr/>
        </p:nvSpPr>
        <p:spPr>
          <a:xfrm>
            <a:off x="4160135" y="3007475"/>
            <a:ext cx="7379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207"/>
          <p:cNvCxnSpPr>
            <a:endCxn id="570" idx="1"/>
          </p:cNvCxnSpPr>
          <p:nvPr/>
        </p:nvCxnSpPr>
        <p:spPr>
          <a:xfrm>
            <a:off x="3485136" y="2730359"/>
            <a:ext cx="67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3" name="Google Shape;573;p207"/>
          <p:cNvCxnSpPr/>
          <p:nvPr/>
        </p:nvCxnSpPr>
        <p:spPr>
          <a:xfrm>
            <a:off x="3485036" y="3284525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4" name="Google Shape;574;p207"/>
          <p:cNvCxnSpPr/>
          <p:nvPr/>
        </p:nvCxnSpPr>
        <p:spPr>
          <a:xfrm>
            <a:off x="3485036" y="3561575"/>
            <a:ext cx="2988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207"/>
          <p:cNvCxnSpPr>
            <a:endCxn id="571" idx="1"/>
          </p:cNvCxnSpPr>
          <p:nvPr/>
        </p:nvCxnSpPr>
        <p:spPr>
          <a:xfrm>
            <a:off x="3787835" y="3284459"/>
            <a:ext cx="3723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6" name="Google Shape;576;p207"/>
          <p:cNvCxnSpPr/>
          <p:nvPr/>
        </p:nvCxnSpPr>
        <p:spPr>
          <a:xfrm rot="10800000">
            <a:off x="3783836" y="3284550"/>
            <a:ext cx="0" cy="273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207"/>
          <p:cNvSpPr txBox="1"/>
          <p:nvPr/>
        </p:nvSpPr>
        <p:spPr>
          <a:xfrm>
            <a:off x="3485036" y="30074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207"/>
          <p:cNvSpPr txBox="1"/>
          <p:nvPr/>
        </p:nvSpPr>
        <p:spPr>
          <a:xfrm>
            <a:off x="3485036" y="3561575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207"/>
          <p:cNvSpPr txBox="1"/>
          <p:nvPr/>
        </p:nvSpPr>
        <p:spPr>
          <a:xfrm>
            <a:off x="4789613" y="24080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207"/>
          <p:cNvSpPr txBox="1"/>
          <p:nvPr/>
        </p:nvSpPr>
        <p:spPr>
          <a:xfrm>
            <a:off x="4789613" y="2962167"/>
            <a:ext cx="2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1" name="Google Shape;581;p207"/>
          <p:cNvCxnSpPr/>
          <p:nvPr/>
        </p:nvCxnSpPr>
        <p:spPr>
          <a:xfrm>
            <a:off x="4789625" y="2756117"/>
            <a:ext cx="0" cy="554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u-RU" dirty="0"/>
              <a:t>Код Хаффмана:</a:t>
            </a:r>
            <a:r>
              <a:rPr lang="en-GB" dirty="0"/>
              <a:t> </a:t>
            </a:r>
            <a:r>
              <a:rPr lang="en-US" dirty="0" err="1"/>
              <a:t>Характеристики</a:t>
            </a:r>
            <a:endParaRPr dirty="0"/>
          </a:p>
        </p:txBody>
      </p:sp>
      <p:sp>
        <p:nvSpPr>
          <p:cNvPr id="587" name="Google Shape;587;p20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Коэффициенты компрессии </a:t>
            </a:r>
            <a:r>
              <a:rPr lang="en-US"/>
              <a:t>(лучший, средний, худший коэффициенты): 8; 1.5; 1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Использование</a:t>
            </a:r>
            <a:r>
              <a:rPr lang="en-US"/>
              <a:t>: Практически не применяется </a:t>
            </a:r>
            <a:br>
              <a:rPr lang="en-US"/>
            </a:br>
            <a:r>
              <a:rPr lang="en-US"/>
              <a:t>в чистом виде. Обычно используется как один </a:t>
            </a:r>
            <a:br>
              <a:rPr lang="en-US"/>
            </a:br>
            <a:r>
              <a:rPr lang="en-US"/>
              <a:t>из этапов компрессии в более сложных схемах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Симметричность</a:t>
            </a:r>
            <a:r>
              <a:rPr lang="en-US"/>
              <a:t>: 2 (за счет того, что требует двух проходов по массиву сжимаемых данных)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Характерные особенности</a:t>
            </a:r>
            <a:r>
              <a:rPr lang="en-US"/>
              <a:t>: Не увеличивает размера исходных данных в худшем случае (если не считать необходимости хранить таблицу перекодировки вместе с файлом)</a:t>
            </a:r>
            <a:endParaRPr/>
          </a:p>
        </p:txBody>
      </p:sp>
      <p:sp>
        <p:nvSpPr>
          <p:cNvPr id="588" name="Google Shape;588;p20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10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60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/>
              <a:t>Энтропия источника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Материалы о сжатии</a:t>
            </a:r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В мае 2002 года на базе нашей лаборатории был создан сервер «Все о сжатии»:</a:t>
            </a:r>
            <a:r>
              <a:rPr lang="en-US">
                <a:solidFill>
                  <a:srgbClr val="000000"/>
                </a:solidFill>
              </a:rPr>
              <a:t> </a:t>
            </a:r>
            <a:r>
              <a:rPr lang="en-US" b="1" u="sng">
                <a:solidFill>
                  <a:srgbClr val="3677AC"/>
                </a:solidFill>
              </a:rPr>
              <a:t>compression.ru</a:t>
            </a:r>
            <a:r>
              <a:rPr lang="en-US"/>
              <a:t> </a:t>
            </a:r>
            <a:br>
              <a:rPr lang="en-US" b="1" u="sng">
                <a:solidFill>
                  <a:srgbClr val="3677AC"/>
                </a:solidFill>
              </a:rPr>
            </a:br>
            <a:r>
              <a:rPr lang="en-US"/>
              <a:t>Сейчас сайт содержит более 600Мб информации </a:t>
            </a:r>
            <a:br>
              <a:rPr lang="en-US"/>
            </a:br>
            <a:r>
              <a:rPr lang="en-US"/>
              <a:t>и является крупнейшим русскоязычным сайтом </a:t>
            </a:r>
            <a:br>
              <a:rPr lang="en-US"/>
            </a:br>
            <a:r>
              <a:rPr lang="en-US"/>
              <a:t>по сжатию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На сайте выложена книга Д.Ватолин, М.Смирнов, А.Ратушняк, В.Юкин «Методы сжатия данных», Диалог-МИФИ, 2002. Данный курс дополняет </a:t>
            </a:r>
            <a:br>
              <a:rPr lang="en-US"/>
            </a:br>
            <a:r>
              <a:rPr lang="en-US"/>
              <a:t>ее в областях сжатия аудио, изображений и 3D-видео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Google Shape;905;p30">
            <a:extLst>
              <a:ext uri="{FF2B5EF4-FFF2-40B4-BE49-F238E27FC236}">
                <a16:creationId xmlns:a16="http://schemas.microsoft.com/office/drawing/2014/main" id="{0186DE2F-F2B3-50D5-1B87-9B9917AEE3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1"/>
          <p:cNvSpPr txBox="1">
            <a:spLocks noGrp="1"/>
          </p:cNvSpPr>
          <p:nvPr>
            <p:ph type="title"/>
          </p:nvPr>
        </p:nvSpPr>
        <p:spPr>
          <a:xfrm>
            <a:off x="395536" y="57024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Теорема Шеннона</a:t>
            </a:r>
            <a:endParaRPr/>
          </a:p>
        </p:txBody>
      </p:sp>
      <p:sp>
        <p:nvSpPr>
          <p:cNvPr id="656" name="Google Shape;656;p21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Теорема о кодировании источника</a:t>
            </a:r>
            <a:r>
              <a:rPr lang="en-US"/>
              <a:t>:</a:t>
            </a:r>
            <a:endParaRPr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/>
          </a:p>
          <a:p>
            <a:pPr marL="400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Если при кодировании размер кодов всегда </a:t>
            </a:r>
            <a:br>
              <a:rPr lang="en-US" sz="2400"/>
            </a:br>
            <a:r>
              <a:rPr lang="en-US" sz="2400"/>
              <a:t>в точности получается равным                    битам, </a:t>
            </a:r>
            <a:br>
              <a:rPr lang="en-US" sz="2400"/>
            </a:br>
            <a:r>
              <a:rPr lang="en-US" sz="2400"/>
              <a:t>то длина закодированной последовательности будет минимальной среди всех возможных способов кодирования. </a:t>
            </a:r>
            <a:endParaRPr sz="2400"/>
          </a:p>
        </p:txBody>
      </p:sp>
      <p:sp>
        <p:nvSpPr>
          <p:cNvPr id="657" name="Google Shape;657;p21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58" name="Google Shape;658;p211"/>
          <p:cNvSpPr txBox="1"/>
          <p:nvPr/>
        </p:nvSpPr>
        <p:spPr>
          <a:xfrm>
            <a:off x="1661834" y="2130271"/>
            <a:ext cx="5820303" cy="1200329"/>
          </a:xfrm>
          <a:prstGeom prst="rect">
            <a:avLst/>
          </a:prstGeom>
          <a:noFill/>
          <a:ln w="317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Элемент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вероятность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появления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которого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равняется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выгоднее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всего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представлять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битами</a:t>
            </a:r>
            <a:endParaRPr dirty="0"/>
          </a:p>
        </p:txBody>
      </p:sp>
      <p:pic>
        <p:nvPicPr>
          <p:cNvPr id="659" name="Google Shape;659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285" y="2268063"/>
            <a:ext cx="32004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7827" y="2561271"/>
            <a:ext cx="710489" cy="33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827" y="2952331"/>
            <a:ext cx="1536192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8316" y="4094431"/>
            <a:ext cx="1536192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983DD2-F362-D0B1-7E03-DA9024BF4E8E}"/>
              </a:ext>
            </a:extLst>
          </p:cNvPr>
          <p:cNvSpPr/>
          <p:nvPr/>
        </p:nvSpPr>
        <p:spPr>
          <a:xfrm>
            <a:off x="1405890" y="2094914"/>
            <a:ext cx="6159856" cy="13373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1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Энтропия источника</a:t>
            </a:r>
            <a:endParaRPr/>
          </a:p>
        </p:txBody>
      </p:sp>
      <p:sp>
        <p:nvSpPr>
          <p:cNvPr id="668" name="Google Shape;668;p21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распределение</a:t>
            </a:r>
            <a:r>
              <a:rPr lang="en-US" dirty="0"/>
              <a:t> </a:t>
            </a:r>
            <a:r>
              <a:rPr lang="en-US" dirty="0" err="1"/>
              <a:t>вероятностей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неизменно</a:t>
            </a:r>
            <a:r>
              <a:rPr lang="en-US" dirty="0"/>
              <a:t> </a:t>
            </a:r>
            <a:r>
              <a:rPr lang="en-US" dirty="0" err="1"/>
              <a:t>и</a:t>
            </a:r>
            <a:r>
              <a:rPr lang="en-US" dirty="0"/>
              <a:t> </a:t>
            </a:r>
            <a:r>
              <a:rPr lang="en-US" dirty="0" err="1"/>
              <a:t>вероятности</a:t>
            </a:r>
            <a:r>
              <a:rPr lang="en-US" dirty="0"/>
              <a:t> </a:t>
            </a:r>
            <a:r>
              <a:rPr lang="en-US" dirty="0" err="1"/>
              <a:t>появления</a:t>
            </a:r>
            <a:r>
              <a:rPr lang="en-US" dirty="0"/>
              <a:t> </a:t>
            </a:r>
            <a:r>
              <a:rPr lang="en-US" dirty="0" err="1"/>
              <a:t>элементов</a:t>
            </a:r>
            <a:r>
              <a:rPr lang="en-US" dirty="0"/>
              <a:t> </a:t>
            </a:r>
            <a:r>
              <a:rPr lang="en-US" dirty="0" err="1"/>
              <a:t>независимы</a:t>
            </a:r>
            <a:r>
              <a:rPr lang="en-US" dirty="0"/>
              <a:t>, 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можем</a:t>
            </a:r>
            <a:r>
              <a:rPr lang="en-US" dirty="0"/>
              <a:t> </a:t>
            </a:r>
            <a:r>
              <a:rPr lang="en-US" dirty="0" err="1"/>
              <a:t>найти</a:t>
            </a:r>
            <a:r>
              <a:rPr lang="en-US" dirty="0"/>
              <a:t> </a:t>
            </a:r>
            <a:r>
              <a:rPr lang="en-US" dirty="0" err="1"/>
              <a:t>среднюю</a:t>
            </a:r>
            <a:r>
              <a:rPr lang="en-US" dirty="0"/>
              <a:t> </a:t>
            </a:r>
            <a:r>
              <a:rPr lang="en-US" dirty="0" err="1"/>
              <a:t>длину</a:t>
            </a:r>
            <a:r>
              <a:rPr lang="en-US" dirty="0"/>
              <a:t> </a:t>
            </a:r>
            <a:r>
              <a:rPr lang="en-US" dirty="0" err="1"/>
              <a:t>кодов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среднее</a:t>
            </a:r>
            <a:r>
              <a:rPr lang="en-US" dirty="0"/>
              <a:t> </a:t>
            </a:r>
            <a:r>
              <a:rPr lang="en-US" dirty="0" err="1"/>
              <a:t>взвешенное</a:t>
            </a:r>
            <a:r>
              <a:rPr lang="en-US" dirty="0"/>
              <a:t>: 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ru-RU"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значение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называется</a:t>
            </a:r>
            <a:r>
              <a:rPr lang="en-US" dirty="0"/>
              <a:t> </a:t>
            </a:r>
            <a:r>
              <a:rPr lang="en-US" b="1" i="1" dirty="0" err="1"/>
              <a:t>энтропией</a:t>
            </a:r>
            <a:r>
              <a:rPr lang="en-US" b="1" i="1" dirty="0"/>
              <a:t> </a:t>
            </a:r>
            <a:r>
              <a:rPr lang="en-US" b="1" i="1" dirty="0" err="1"/>
              <a:t>распределения</a:t>
            </a:r>
            <a:r>
              <a:rPr lang="en-US" dirty="0"/>
              <a:t> </a:t>
            </a:r>
            <a:r>
              <a:rPr lang="en-US" dirty="0" err="1"/>
              <a:t>вероятностей</a:t>
            </a:r>
            <a:r>
              <a:rPr lang="en-US" dirty="0"/>
              <a:t> </a:t>
            </a:r>
            <a:r>
              <a:rPr lang="en-US" b="1" dirty="0"/>
              <a:t>   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энтропией</a:t>
            </a:r>
            <a:r>
              <a:rPr lang="en-US" dirty="0"/>
              <a:t> </a:t>
            </a:r>
            <a:r>
              <a:rPr lang="en-US" dirty="0" err="1"/>
              <a:t>источника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заданный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. </a:t>
            </a:r>
            <a:endParaRPr dirty="0"/>
          </a:p>
        </p:txBody>
      </p:sp>
      <p:sp>
        <p:nvSpPr>
          <p:cNvPr id="669" name="Google Shape;669;p21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670" name="Google Shape;670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656" y="3430145"/>
            <a:ext cx="5256584" cy="1005607"/>
          </a:xfrm>
          <a:prstGeom prst="rect">
            <a:avLst/>
          </a:prstGeom>
          <a:noFill/>
          <a:ln w="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671" name="Google Shape;671;p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4456" y="1517904"/>
            <a:ext cx="1585570" cy="31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5232" y="4740022"/>
            <a:ext cx="278238" cy="2434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F56A97-DDF1-A1C3-C57C-3FDBA520C2F8}"/>
              </a:ext>
            </a:extLst>
          </p:cNvPr>
          <p:cNvSpPr/>
          <p:nvPr/>
        </p:nvSpPr>
        <p:spPr>
          <a:xfrm>
            <a:off x="1245870" y="3189516"/>
            <a:ext cx="6274156" cy="13373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14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Арифметическое сжатие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Арифметическое сжатие</a:t>
            </a:r>
            <a:endParaRPr/>
          </a:p>
        </p:txBody>
      </p:sp>
      <p:sp>
        <p:nvSpPr>
          <p:cNvPr id="709" name="Google Shape;709;p1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Основная идея: </a:t>
            </a:r>
            <a:br>
              <a:rPr lang="en-US" sz="2800"/>
            </a:br>
            <a:r>
              <a:rPr lang="en-US" sz="2800"/>
              <a:t>Мы представляем кодируемый текст в виде длинной дроби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Для этого берется интервал        , который разбивается на подынтервалы с длинами, пропорциональными вероятностям появления символов в потоке</a:t>
            </a:r>
            <a:endParaRPr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711" name="Google Shape;7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704" y="2898648"/>
            <a:ext cx="658368" cy="32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</a:t>
            </a:r>
            <a:endParaRPr/>
          </a:p>
        </p:txBody>
      </p:sp>
      <p:sp>
        <p:nvSpPr>
          <p:cNvPr id="717" name="Google Shape;717;p2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718" name="Google Shape;718;p20"/>
          <p:cNvSpPr txBox="1">
            <a:spLocks noGrp="1"/>
          </p:cNvSpPr>
          <p:nvPr>
            <p:ph type="body" idx="1"/>
          </p:nvPr>
        </p:nvSpPr>
        <p:spPr>
          <a:xfrm>
            <a:off x="1059096" y="1557338"/>
            <a:ext cx="7496301" cy="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Пусть мы сжимаем текст "КОВ.КОРОВА"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grpSp>
        <p:nvGrpSpPr>
          <p:cNvPr id="719" name="Google Shape;719;p20"/>
          <p:cNvGrpSpPr/>
          <p:nvPr/>
        </p:nvGrpSpPr>
        <p:grpSpPr>
          <a:xfrm>
            <a:off x="990600" y="2133600"/>
            <a:ext cx="7162800" cy="3048000"/>
            <a:chOff x="-3" y="-3"/>
            <a:chExt cx="1794" cy="3506"/>
          </a:xfrm>
        </p:grpSpPr>
        <p:grpSp>
          <p:nvGrpSpPr>
            <p:cNvPr id="720" name="Google Shape;720;p20"/>
            <p:cNvGrpSpPr/>
            <p:nvPr/>
          </p:nvGrpSpPr>
          <p:grpSpPr>
            <a:xfrm>
              <a:off x="0" y="2"/>
              <a:ext cx="1788" cy="3495"/>
              <a:chOff x="0" y="2"/>
              <a:chExt cx="1788" cy="3495"/>
            </a:xfrm>
          </p:grpSpPr>
          <p:grpSp>
            <p:nvGrpSpPr>
              <p:cNvPr id="721" name="Google Shape;721;p20"/>
              <p:cNvGrpSpPr/>
              <p:nvPr/>
            </p:nvGrpSpPr>
            <p:grpSpPr>
              <a:xfrm>
                <a:off x="0" y="2"/>
                <a:ext cx="508" cy="500"/>
                <a:chOff x="0" y="2"/>
                <a:chExt cx="508" cy="500"/>
              </a:xfrm>
            </p:grpSpPr>
            <p:sp>
              <p:nvSpPr>
                <p:cNvPr id="722" name="Google Shape;722;p20"/>
                <p:cNvSpPr/>
                <p:nvPr/>
              </p:nvSpPr>
              <p:spPr>
                <a:xfrm>
                  <a:off x="43" y="2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Символ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0"/>
                <p:cNvSpPr/>
                <p:nvPr/>
              </p:nvSpPr>
              <p:spPr>
                <a:xfrm>
                  <a:off x="0" y="2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4" name="Google Shape;724;p20"/>
              <p:cNvGrpSpPr/>
              <p:nvPr/>
            </p:nvGrpSpPr>
            <p:grpSpPr>
              <a:xfrm>
                <a:off x="508" y="2"/>
                <a:ext cx="700" cy="500"/>
                <a:chOff x="508" y="2"/>
                <a:chExt cx="700" cy="500"/>
              </a:xfrm>
            </p:grpSpPr>
            <p:sp>
              <p:nvSpPr>
                <p:cNvPr id="725" name="Google Shape;725;p20"/>
                <p:cNvSpPr/>
                <p:nvPr/>
              </p:nvSpPr>
              <p:spPr>
                <a:xfrm>
                  <a:off x="551" y="2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Вероятность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0"/>
                <p:cNvSpPr/>
                <p:nvPr/>
              </p:nvSpPr>
              <p:spPr>
                <a:xfrm>
                  <a:off x="508" y="2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7" name="Google Shape;727;p20"/>
              <p:cNvGrpSpPr/>
              <p:nvPr/>
            </p:nvGrpSpPr>
            <p:grpSpPr>
              <a:xfrm>
                <a:off x="1208" y="2"/>
                <a:ext cx="580" cy="500"/>
                <a:chOff x="1208" y="2"/>
                <a:chExt cx="580" cy="500"/>
              </a:xfrm>
            </p:grpSpPr>
            <p:sp>
              <p:nvSpPr>
                <p:cNvPr id="728" name="Google Shape;728;p20"/>
                <p:cNvSpPr/>
                <p:nvPr/>
              </p:nvSpPr>
              <p:spPr>
                <a:xfrm>
                  <a:off x="1251" y="2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Интервал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0"/>
                <p:cNvSpPr/>
                <p:nvPr/>
              </p:nvSpPr>
              <p:spPr>
                <a:xfrm>
                  <a:off x="1208" y="2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0" name="Google Shape;730;p20"/>
              <p:cNvGrpSpPr/>
              <p:nvPr/>
            </p:nvGrpSpPr>
            <p:grpSpPr>
              <a:xfrm>
                <a:off x="0" y="503"/>
                <a:ext cx="508" cy="497"/>
                <a:chOff x="0" y="503"/>
                <a:chExt cx="508" cy="497"/>
              </a:xfrm>
            </p:grpSpPr>
            <p:sp>
              <p:nvSpPr>
                <p:cNvPr id="731" name="Google Shape;731;p20"/>
                <p:cNvSpPr/>
                <p:nvPr/>
              </p:nvSpPr>
              <p:spPr>
                <a:xfrm>
                  <a:off x="43" y="503"/>
                  <a:ext cx="422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О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20"/>
                <p:cNvSpPr/>
                <p:nvPr/>
              </p:nvSpPr>
              <p:spPr>
                <a:xfrm>
                  <a:off x="0" y="503"/>
                  <a:ext cx="508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p20"/>
              <p:cNvGrpSpPr/>
              <p:nvPr/>
            </p:nvGrpSpPr>
            <p:grpSpPr>
              <a:xfrm>
                <a:off x="508" y="503"/>
                <a:ext cx="700" cy="497"/>
                <a:chOff x="508" y="503"/>
                <a:chExt cx="700" cy="497"/>
              </a:xfrm>
            </p:grpSpPr>
            <p:sp>
              <p:nvSpPr>
                <p:cNvPr id="734" name="Google Shape;734;p20"/>
                <p:cNvSpPr/>
                <p:nvPr/>
              </p:nvSpPr>
              <p:spPr>
                <a:xfrm>
                  <a:off x="551" y="503"/>
                  <a:ext cx="61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20"/>
                <p:cNvSpPr/>
                <p:nvPr/>
              </p:nvSpPr>
              <p:spPr>
                <a:xfrm>
                  <a:off x="508" y="503"/>
                  <a:ext cx="70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6" name="Google Shape;736;p20"/>
              <p:cNvGrpSpPr/>
              <p:nvPr/>
            </p:nvGrpSpPr>
            <p:grpSpPr>
              <a:xfrm>
                <a:off x="1208" y="503"/>
                <a:ext cx="580" cy="497"/>
                <a:chOff x="1208" y="503"/>
                <a:chExt cx="580" cy="497"/>
              </a:xfrm>
            </p:grpSpPr>
            <p:sp>
              <p:nvSpPr>
                <p:cNvPr id="737" name="Google Shape;737;p20"/>
                <p:cNvSpPr/>
                <p:nvPr/>
              </p:nvSpPr>
              <p:spPr>
                <a:xfrm>
                  <a:off x="1251" y="503"/>
                  <a:ext cx="49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[0.0; 0.3)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20"/>
                <p:cNvSpPr/>
                <p:nvPr/>
              </p:nvSpPr>
              <p:spPr>
                <a:xfrm>
                  <a:off x="1208" y="503"/>
                  <a:ext cx="58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9" name="Google Shape;739;p20"/>
              <p:cNvGrpSpPr/>
              <p:nvPr/>
            </p:nvGrpSpPr>
            <p:grpSpPr>
              <a:xfrm>
                <a:off x="0" y="998"/>
                <a:ext cx="508" cy="500"/>
                <a:chOff x="0" y="998"/>
                <a:chExt cx="508" cy="500"/>
              </a:xfrm>
            </p:grpSpPr>
            <p:sp>
              <p:nvSpPr>
                <p:cNvPr id="740" name="Google Shape;740;p20"/>
                <p:cNvSpPr/>
                <p:nvPr/>
              </p:nvSpPr>
              <p:spPr>
                <a:xfrm>
                  <a:off x="43" y="998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К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20"/>
                <p:cNvSpPr/>
                <p:nvPr/>
              </p:nvSpPr>
              <p:spPr>
                <a:xfrm>
                  <a:off x="0" y="998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2" name="Google Shape;742;p20"/>
              <p:cNvGrpSpPr/>
              <p:nvPr/>
            </p:nvGrpSpPr>
            <p:grpSpPr>
              <a:xfrm>
                <a:off x="508" y="998"/>
                <a:ext cx="700" cy="500"/>
                <a:chOff x="508" y="998"/>
                <a:chExt cx="700" cy="500"/>
              </a:xfrm>
            </p:grpSpPr>
            <p:sp>
              <p:nvSpPr>
                <p:cNvPr id="743" name="Google Shape;743;p20"/>
                <p:cNvSpPr/>
                <p:nvPr/>
              </p:nvSpPr>
              <p:spPr>
                <a:xfrm>
                  <a:off x="551" y="998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0"/>
                <p:cNvSpPr/>
                <p:nvPr/>
              </p:nvSpPr>
              <p:spPr>
                <a:xfrm>
                  <a:off x="508" y="998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5" name="Google Shape;745;p20"/>
              <p:cNvGrpSpPr/>
              <p:nvPr/>
            </p:nvGrpSpPr>
            <p:grpSpPr>
              <a:xfrm>
                <a:off x="1208" y="998"/>
                <a:ext cx="580" cy="500"/>
                <a:chOff x="1208" y="998"/>
                <a:chExt cx="580" cy="500"/>
              </a:xfrm>
            </p:grpSpPr>
            <p:sp>
              <p:nvSpPr>
                <p:cNvPr id="746" name="Google Shape;746;p20"/>
                <p:cNvSpPr/>
                <p:nvPr/>
              </p:nvSpPr>
              <p:spPr>
                <a:xfrm>
                  <a:off x="1251" y="998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[0.3; 0.5)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20"/>
                <p:cNvSpPr/>
                <p:nvPr/>
              </p:nvSpPr>
              <p:spPr>
                <a:xfrm>
                  <a:off x="1208" y="998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8" name="Google Shape;748;p20"/>
              <p:cNvGrpSpPr/>
              <p:nvPr/>
            </p:nvGrpSpPr>
            <p:grpSpPr>
              <a:xfrm>
                <a:off x="0" y="1500"/>
                <a:ext cx="508" cy="500"/>
                <a:chOff x="0" y="1500"/>
                <a:chExt cx="508" cy="500"/>
              </a:xfrm>
            </p:grpSpPr>
            <p:sp>
              <p:nvSpPr>
                <p:cNvPr id="749" name="Google Shape;749;p20"/>
                <p:cNvSpPr/>
                <p:nvPr/>
              </p:nvSpPr>
              <p:spPr>
                <a:xfrm>
                  <a:off x="43" y="1500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20"/>
                <p:cNvSpPr/>
                <p:nvPr/>
              </p:nvSpPr>
              <p:spPr>
                <a:xfrm>
                  <a:off x="0" y="1500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1" name="Google Shape;751;p20"/>
              <p:cNvGrpSpPr/>
              <p:nvPr/>
            </p:nvGrpSpPr>
            <p:grpSpPr>
              <a:xfrm>
                <a:off x="508" y="1500"/>
                <a:ext cx="700" cy="500"/>
                <a:chOff x="508" y="1500"/>
                <a:chExt cx="700" cy="500"/>
              </a:xfrm>
            </p:grpSpPr>
            <p:sp>
              <p:nvSpPr>
                <p:cNvPr id="752" name="Google Shape;752;p20"/>
                <p:cNvSpPr/>
                <p:nvPr/>
              </p:nvSpPr>
              <p:spPr>
                <a:xfrm>
                  <a:off x="551" y="1500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20"/>
                <p:cNvSpPr/>
                <p:nvPr/>
              </p:nvSpPr>
              <p:spPr>
                <a:xfrm>
                  <a:off x="508" y="1500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4" name="Google Shape;754;p20"/>
              <p:cNvGrpSpPr/>
              <p:nvPr/>
            </p:nvGrpSpPr>
            <p:grpSpPr>
              <a:xfrm>
                <a:off x="1208" y="1500"/>
                <a:ext cx="580" cy="500"/>
                <a:chOff x="1208" y="1500"/>
                <a:chExt cx="580" cy="500"/>
              </a:xfrm>
            </p:grpSpPr>
            <p:sp>
              <p:nvSpPr>
                <p:cNvPr id="755" name="Google Shape;755;p20"/>
                <p:cNvSpPr/>
                <p:nvPr/>
              </p:nvSpPr>
              <p:spPr>
                <a:xfrm>
                  <a:off x="1251" y="1500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[0.5; 0.7)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20"/>
                <p:cNvSpPr/>
                <p:nvPr/>
              </p:nvSpPr>
              <p:spPr>
                <a:xfrm>
                  <a:off x="1208" y="1500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7" name="Google Shape;757;p20"/>
              <p:cNvGrpSpPr/>
              <p:nvPr/>
            </p:nvGrpSpPr>
            <p:grpSpPr>
              <a:xfrm>
                <a:off x="0" y="2000"/>
                <a:ext cx="508" cy="500"/>
                <a:chOff x="0" y="2000"/>
                <a:chExt cx="508" cy="500"/>
              </a:xfrm>
            </p:grpSpPr>
            <p:sp>
              <p:nvSpPr>
                <p:cNvPr id="758" name="Google Shape;758;p20"/>
                <p:cNvSpPr/>
                <p:nvPr/>
              </p:nvSpPr>
              <p:spPr>
                <a:xfrm>
                  <a:off x="43" y="2000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Р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20"/>
                <p:cNvSpPr/>
                <p:nvPr/>
              </p:nvSpPr>
              <p:spPr>
                <a:xfrm>
                  <a:off x="0" y="2000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0" name="Google Shape;760;p20"/>
              <p:cNvGrpSpPr/>
              <p:nvPr/>
            </p:nvGrpSpPr>
            <p:grpSpPr>
              <a:xfrm>
                <a:off x="508" y="2000"/>
                <a:ext cx="700" cy="500"/>
                <a:chOff x="508" y="2000"/>
                <a:chExt cx="700" cy="500"/>
              </a:xfrm>
            </p:grpSpPr>
            <p:sp>
              <p:nvSpPr>
                <p:cNvPr id="761" name="Google Shape;761;p20"/>
                <p:cNvSpPr/>
                <p:nvPr/>
              </p:nvSpPr>
              <p:spPr>
                <a:xfrm>
                  <a:off x="551" y="2000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20"/>
                <p:cNvSpPr/>
                <p:nvPr/>
              </p:nvSpPr>
              <p:spPr>
                <a:xfrm>
                  <a:off x="508" y="2000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3" name="Google Shape;763;p20"/>
              <p:cNvGrpSpPr/>
              <p:nvPr/>
            </p:nvGrpSpPr>
            <p:grpSpPr>
              <a:xfrm>
                <a:off x="1208" y="2000"/>
                <a:ext cx="580" cy="500"/>
                <a:chOff x="1208" y="2000"/>
                <a:chExt cx="580" cy="500"/>
              </a:xfrm>
            </p:grpSpPr>
            <p:sp>
              <p:nvSpPr>
                <p:cNvPr id="764" name="Google Shape;764;p20"/>
                <p:cNvSpPr/>
                <p:nvPr/>
              </p:nvSpPr>
              <p:spPr>
                <a:xfrm>
                  <a:off x="1251" y="2000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[0.7; 0.8)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20"/>
                <p:cNvSpPr/>
                <p:nvPr/>
              </p:nvSpPr>
              <p:spPr>
                <a:xfrm>
                  <a:off x="1208" y="2000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6" name="Google Shape;766;p20"/>
              <p:cNvGrpSpPr/>
              <p:nvPr/>
            </p:nvGrpSpPr>
            <p:grpSpPr>
              <a:xfrm>
                <a:off x="0" y="2502"/>
                <a:ext cx="508" cy="497"/>
                <a:chOff x="0" y="2502"/>
                <a:chExt cx="508" cy="497"/>
              </a:xfrm>
            </p:grpSpPr>
            <p:sp>
              <p:nvSpPr>
                <p:cNvPr id="767" name="Google Shape;767;p20"/>
                <p:cNvSpPr/>
                <p:nvPr/>
              </p:nvSpPr>
              <p:spPr>
                <a:xfrm>
                  <a:off x="43" y="2502"/>
                  <a:ext cx="422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А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20"/>
                <p:cNvSpPr/>
                <p:nvPr/>
              </p:nvSpPr>
              <p:spPr>
                <a:xfrm>
                  <a:off x="0" y="2502"/>
                  <a:ext cx="508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9" name="Google Shape;769;p20"/>
              <p:cNvGrpSpPr/>
              <p:nvPr/>
            </p:nvGrpSpPr>
            <p:grpSpPr>
              <a:xfrm>
                <a:off x="508" y="2502"/>
                <a:ext cx="700" cy="497"/>
                <a:chOff x="508" y="2502"/>
                <a:chExt cx="700" cy="497"/>
              </a:xfrm>
            </p:grpSpPr>
            <p:sp>
              <p:nvSpPr>
                <p:cNvPr id="770" name="Google Shape;770;p20"/>
                <p:cNvSpPr/>
                <p:nvPr/>
              </p:nvSpPr>
              <p:spPr>
                <a:xfrm>
                  <a:off x="551" y="2502"/>
                  <a:ext cx="61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20"/>
                <p:cNvSpPr/>
                <p:nvPr/>
              </p:nvSpPr>
              <p:spPr>
                <a:xfrm>
                  <a:off x="508" y="2502"/>
                  <a:ext cx="70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" name="Google Shape;772;p20"/>
              <p:cNvGrpSpPr/>
              <p:nvPr/>
            </p:nvGrpSpPr>
            <p:grpSpPr>
              <a:xfrm>
                <a:off x="1208" y="2502"/>
                <a:ext cx="580" cy="497"/>
                <a:chOff x="1208" y="2502"/>
                <a:chExt cx="580" cy="497"/>
              </a:xfrm>
            </p:grpSpPr>
            <p:sp>
              <p:nvSpPr>
                <p:cNvPr id="773" name="Google Shape;773;p20"/>
                <p:cNvSpPr/>
                <p:nvPr/>
              </p:nvSpPr>
              <p:spPr>
                <a:xfrm>
                  <a:off x="1251" y="2502"/>
                  <a:ext cx="494" cy="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[0.8; 0.9)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20"/>
                <p:cNvSpPr/>
                <p:nvPr/>
              </p:nvSpPr>
              <p:spPr>
                <a:xfrm>
                  <a:off x="1208" y="2502"/>
                  <a:ext cx="580" cy="49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5" name="Google Shape;775;p20"/>
              <p:cNvGrpSpPr/>
              <p:nvPr/>
            </p:nvGrpSpPr>
            <p:grpSpPr>
              <a:xfrm>
                <a:off x="0" y="2997"/>
                <a:ext cx="508" cy="500"/>
                <a:chOff x="0" y="2997"/>
                <a:chExt cx="508" cy="500"/>
              </a:xfrm>
            </p:grpSpPr>
            <p:sp>
              <p:nvSpPr>
                <p:cNvPr id="776" name="Google Shape;776;p20"/>
                <p:cNvSpPr/>
                <p:nvPr/>
              </p:nvSpPr>
              <p:spPr>
                <a:xfrm>
                  <a:off x="43" y="2997"/>
                  <a:ext cx="42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"."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20"/>
                <p:cNvSpPr/>
                <p:nvPr/>
              </p:nvSpPr>
              <p:spPr>
                <a:xfrm>
                  <a:off x="0" y="2997"/>
                  <a:ext cx="508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8" name="Google Shape;778;p20"/>
              <p:cNvGrpSpPr/>
              <p:nvPr/>
            </p:nvGrpSpPr>
            <p:grpSpPr>
              <a:xfrm>
                <a:off x="508" y="2997"/>
                <a:ext cx="700" cy="500"/>
                <a:chOff x="508" y="2997"/>
                <a:chExt cx="700" cy="500"/>
              </a:xfrm>
            </p:grpSpPr>
            <p:sp>
              <p:nvSpPr>
                <p:cNvPr id="779" name="Google Shape;779;p20"/>
                <p:cNvSpPr/>
                <p:nvPr/>
              </p:nvSpPr>
              <p:spPr>
                <a:xfrm>
                  <a:off x="551" y="2997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0.1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20"/>
                <p:cNvSpPr/>
                <p:nvPr/>
              </p:nvSpPr>
              <p:spPr>
                <a:xfrm>
                  <a:off x="508" y="2997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1" name="Google Shape;781;p20"/>
              <p:cNvGrpSpPr/>
              <p:nvPr/>
            </p:nvGrpSpPr>
            <p:grpSpPr>
              <a:xfrm>
                <a:off x="1208" y="2997"/>
                <a:ext cx="580" cy="500"/>
                <a:chOff x="1208" y="2997"/>
                <a:chExt cx="580" cy="500"/>
              </a:xfrm>
            </p:grpSpPr>
            <p:sp>
              <p:nvSpPr>
                <p:cNvPr id="782" name="Google Shape;782;p20"/>
                <p:cNvSpPr/>
                <p:nvPr/>
              </p:nvSpPr>
              <p:spPr>
                <a:xfrm>
                  <a:off x="1251" y="2997"/>
                  <a:ext cx="49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[0.9; 1.0)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20"/>
                <p:cNvSpPr/>
                <p:nvPr/>
              </p:nvSpPr>
              <p:spPr>
                <a:xfrm>
                  <a:off x="1208" y="2997"/>
                  <a:ext cx="58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4" name="Google Shape;784;p20"/>
            <p:cNvSpPr/>
            <p:nvPr/>
          </p:nvSpPr>
          <p:spPr>
            <a:xfrm>
              <a:off x="-3" y="-3"/>
              <a:ext cx="1794" cy="350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85" name="Google Shape;785;p20"/>
          <p:cNvGraphicFramePr/>
          <p:nvPr/>
        </p:nvGraphicFramePr>
        <p:xfrm>
          <a:off x="1140619" y="5247853"/>
          <a:ext cx="686276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62762" imgH="1133475" progId="Word.Picture.8">
                  <p:embed/>
                </p:oleObj>
              </mc:Choice>
              <mc:Fallback>
                <p:oleObj r:id="rId3" imgW="6862762" imgH="1133475" progId="Word.Picture.8">
                  <p:embed/>
                  <p:pic>
                    <p:nvPicPr>
                      <p:cNvPr id="785" name="Google Shape;785;p20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140619" y="5247853"/>
                        <a:ext cx="6862762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dirty="0" err="1">
                <a:solidFill>
                  <a:srgbClr val="3677AC"/>
                </a:solidFill>
              </a:rPr>
              <a:t>Визуальное</a:t>
            </a:r>
            <a:r>
              <a:rPr lang="en-US" dirty="0">
                <a:solidFill>
                  <a:srgbClr val="3677AC"/>
                </a:solidFill>
              </a:rPr>
              <a:t> </a:t>
            </a:r>
            <a:r>
              <a:rPr lang="en-US" dirty="0" err="1">
                <a:solidFill>
                  <a:srgbClr val="3677AC"/>
                </a:solidFill>
              </a:rPr>
              <a:t>представление</a:t>
            </a:r>
            <a:endParaRPr dirty="0"/>
          </a:p>
        </p:txBody>
      </p:sp>
      <p:sp>
        <p:nvSpPr>
          <p:cNvPr id="791" name="Google Shape;791;p2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792" name="Google Shape;792;p2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Графически</a:t>
            </a:r>
            <a:r>
              <a:rPr lang="en-US" dirty="0"/>
              <a:t> </a:t>
            </a:r>
            <a:r>
              <a:rPr lang="en-US" dirty="0" err="1"/>
              <a:t>соответствующую</a:t>
            </a:r>
            <a:r>
              <a:rPr lang="en-US" dirty="0"/>
              <a:t> </a:t>
            </a:r>
            <a:r>
              <a:rPr lang="en-US" dirty="0" err="1"/>
              <a:t>процедуру</a:t>
            </a:r>
            <a:r>
              <a:rPr lang="en-US" dirty="0"/>
              <a:t>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представить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graphicFrame>
        <p:nvGraphicFramePr>
          <p:cNvPr id="793" name="Google Shape;793;p21"/>
          <p:cNvGraphicFramePr/>
          <p:nvPr/>
        </p:nvGraphicFramePr>
        <p:xfrm>
          <a:off x="457200" y="2635436"/>
          <a:ext cx="8229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229600" imgH="2235200" progId="Word.Picture.8">
                  <p:embed/>
                </p:oleObj>
              </mc:Choice>
              <mc:Fallback>
                <p:oleObj r:id="rId3" imgW="8229600" imgH="2235200" progId="Word.Picture.8">
                  <p:embed/>
                  <p:pic>
                    <p:nvPicPr>
                      <p:cNvPr id="793" name="Google Shape;793;p2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57200" y="2635436"/>
                        <a:ext cx="8229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</a:t>
            </a:r>
            <a:endParaRPr/>
          </a:p>
        </p:txBody>
      </p:sp>
      <p:sp>
        <p:nvSpPr>
          <p:cNvPr id="799" name="Google Shape;799;p2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800" name="Google Shape;800;p2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Берем исходный интервал и кодируем текст: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Исходный интервал                      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"К"	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"О" 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"В" 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Символ "."              	получаем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</p:txBody>
      </p:sp>
      <p:pic>
        <p:nvPicPr>
          <p:cNvPr id="801" name="Google Shape;8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3984" y="2493033"/>
            <a:ext cx="1897811" cy="221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183" y="2947699"/>
            <a:ext cx="1121434" cy="176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br>
              <a:rPr lang="en-US">
                <a:solidFill>
                  <a:srgbClr val="3677AC"/>
                </a:solidFill>
              </a:rPr>
            </a:br>
            <a:r>
              <a:rPr lang="en-US">
                <a:solidFill>
                  <a:srgbClr val="3677AC"/>
                </a:solidFill>
              </a:rPr>
              <a:t>Процедура сжатия</a:t>
            </a:r>
            <a:endParaRPr/>
          </a:p>
        </p:txBody>
      </p:sp>
      <p:sp>
        <p:nvSpPr>
          <p:cNvPr id="832" name="Google Shape;832;p21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33" name="Google Shape;833;p21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обозначить</a:t>
            </a:r>
            <a:r>
              <a:rPr lang="en-US" dirty="0"/>
              <a:t> </a:t>
            </a:r>
            <a:r>
              <a:rPr lang="en-US" dirty="0" err="1"/>
              <a:t>интервал</a:t>
            </a:r>
            <a:r>
              <a:rPr lang="en-US" dirty="0"/>
              <a:t> </a:t>
            </a:r>
            <a:r>
              <a:rPr lang="en-US" dirty="0" err="1"/>
              <a:t>символа</a:t>
            </a:r>
            <a:r>
              <a:rPr lang="en-US" dirty="0"/>
              <a:t>     </a:t>
            </a:r>
            <a:r>
              <a:rPr lang="en-US" dirty="0" err="1"/>
              <a:t>как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,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dirty="0" err="1"/>
              <a:t>кодируемый</a:t>
            </a:r>
            <a:r>
              <a:rPr lang="en-US" dirty="0"/>
              <a:t> </a:t>
            </a:r>
            <a:r>
              <a:rPr lang="en-US" dirty="0" err="1"/>
              <a:t>интервал</a:t>
            </a:r>
            <a:r>
              <a:rPr lang="en-US" dirty="0"/>
              <a:t> для   -</a:t>
            </a:r>
            <a:r>
              <a:rPr lang="en-US" dirty="0" err="1"/>
              <a:t>го</a:t>
            </a:r>
            <a:r>
              <a:rPr lang="en-US" dirty="0"/>
              <a:t> </a:t>
            </a:r>
            <a:r>
              <a:rPr lang="en-US" dirty="0" err="1"/>
              <a:t>символа</a:t>
            </a:r>
            <a:r>
              <a:rPr lang="en-US" dirty="0"/>
              <a:t> </a:t>
            </a:r>
            <a:r>
              <a:rPr lang="en-US" dirty="0" err="1"/>
              <a:t>потока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          , 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en-US" dirty="0" err="1"/>
              <a:t>алгоритм</a:t>
            </a:r>
            <a:r>
              <a:rPr lang="en-US" dirty="0"/>
              <a:t> </a:t>
            </a:r>
            <a:r>
              <a:rPr lang="en-US" dirty="0" err="1"/>
              <a:t>компрессии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выглядеть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834" name="Google Shape;834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9854" y="1559340"/>
            <a:ext cx="157371" cy="19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19" y="1852301"/>
            <a:ext cx="1150621" cy="2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5429" y="2215144"/>
            <a:ext cx="792620" cy="31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4644" y="1852301"/>
            <a:ext cx="124853" cy="2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16"/>
          <p:cNvSpPr/>
          <p:nvPr/>
        </p:nvSpPr>
        <p:spPr>
          <a:xfrm>
            <a:off x="1407897" y="3334560"/>
            <a:ext cx="6328177" cy="2209713"/>
          </a:xfrm>
          <a:prstGeom prst="rect">
            <a:avLst/>
          </a:prstGeom>
          <a:solidFill>
            <a:srgbClr val="E9E9E9"/>
          </a:solidFill>
          <a:ln w="2857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C2F42-9260-23FC-CBFF-A530231BD53E}"/>
              </a:ext>
            </a:extLst>
          </p:cNvPr>
          <p:cNvSpPr txBox="1"/>
          <p:nvPr/>
        </p:nvSpPr>
        <p:spPr>
          <a:xfrm>
            <a:off x="1407897" y="3367286"/>
            <a:ext cx="632817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3B3B3B"/>
                </a:solidFill>
                <a:latin typeface="Menlo" panose="020B0609030804020204" pitchFamily="49" charset="0"/>
                <a:sym typeface="Courier New"/>
              </a:rPr>
              <a:t>l</a:t>
            </a:r>
            <a:r>
              <a:rPr lang="en-US" sz="2200" u="none" strike="noStrike" cap="none" baseline="-2500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ru-RU" sz="2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DataFile.EOF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ru-RU" sz="22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DataFile.ReadSymbol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a[c]·(h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–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b[c]·(h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–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i-1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1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br>
              <a:rPr lang="en-US">
                <a:solidFill>
                  <a:srgbClr val="3677AC"/>
                </a:solidFill>
              </a:rPr>
            </a:br>
            <a:r>
              <a:rPr lang="en-US">
                <a:solidFill>
                  <a:srgbClr val="3677AC"/>
                </a:solidFill>
              </a:rPr>
              <a:t>Процедура распаковки</a:t>
            </a:r>
            <a:endParaRPr/>
          </a:p>
        </p:txBody>
      </p:sp>
      <p:sp>
        <p:nvSpPr>
          <p:cNvPr id="858" name="Google Shape;858;p21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859" name="Google Shape;859;p21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Алгоритм</a:t>
            </a:r>
            <a:r>
              <a:rPr lang="en-US" dirty="0"/>
              <a:t> </a:t>
            </a:r>
            <a:r>
              <a:rPr lang="en-US" dirty="0" err="1"/>
              <a:t>декомпрессии</a:t>
            </a:r>
            <a:r>
              <a:rPr lang="en-US" dirty="0"/>
              <a:t> </a:t>
            </a:r>
            <a:r>
              <a:rPr lang="en-US" dirty="0" err="1"/>
              <a:t>выглядит</a:t>
            </a:r>
            <a:r>
              <a:rPr lang="en-US" dirty="0"/>
              <a:t> </a:t>
            </a:r>
            <a:r>
              <a:rPr lang="en-US" dirty="0" err="1"/>
              <a:t>так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860" name="Google Shape;860;p217"/>
          <p:cNvSpPr/>
          <p:nvPr/>
        </p:nvSpPr>
        <p:spPr>
          <a:xfrm>
            <a:off x="905986" y="2372193"/>
            <a:ext cx="7332000" cy="3310500"/>
          </a:xfrm>
          <a:prstGeom prst="rect">
            <a:avLst/>
          </a:prstGeom>
          <a:solidFill>
            <a:srgbClr val="E9E9E9"/>
          </a:solidFill>
          <a:ln w="2857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3A3A3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526F3-E11A-71FD-660A-B490DAC925D7}"/>
              </a:ext>
            </a:extLst>
          </p:cNvPr>
          <p:cNvSpPr txBox="1"/>
          <p:nvPr/>
        </p:nvSpPr>
        <p:spPr>
          <a:xfrm>
            <a:off x="905986" y="2457782"/>
            <a:ext cx="733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value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File.Code</a:t>
            </a:r>
            <a:r>
              <a:rPr lang="en-GB" sz="2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File.DataLength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2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symbols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a[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]·(h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22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(l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</a:t>
            </a:r>
            <a:r>
              <a:rPr lang="en-GB" sz="22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DataFile.WriteSymbol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2200" b="0" baseline="-2500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Двоичные дроби</a:t>
            </a:r>
            <a:endParaRPr/>
          </a:p>
        </p:txBody>
      </p:sp>
      <p:sp>
        <p:nvSpPr>
          <p:cNvPr id="866" name="Google Shape;866;p2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867" name="Google Shape;867;p2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Заметим, что мы можем приближать получающуюся дробь с помощью двоичной дроби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Пример двоичной дроби: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aseline="-25000"/>
          </a:p>
        </p:txBody>
      </p:sp>
      <p:graphicFrame>
        <p:nvGraphicFramePr>
          <p:cNvPr id="868" name="Google Shape;868;p27"/>
          <p:cNvGraphicFramePr/>
          <p:nvPr/>
        </p:nvGraphicFramePr>
        <p:xfrm>
          <a:off x="571500" y="2455788"/>
          <a:ext cx="8001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01000" imgH="1765300" progId="Word.Picture.8">
                  <p:embed/>
                </p:oleObj>
              </mc:Choice>
              <mc:Fallback>
                <p:oleObj r:id="rId3" imgW="8001000" imgH="1765300" progId="Word.Picture.8">
                  <p:embed/>
                  <p:pic>
                    <p:nvPicPr>
                      <p:cNvPr id="868" name="Google Shape;868;p2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2455788"/>
                        <a:ext cx="80010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9" name="Google Shape;86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942941"/>
            <a:ext cx="6308222" cy="58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699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4">
            <a:alphaModFix/>
          </a:blip>
          <a:srcRect t="1067" r="67791"/>
          <a:stretch/>
        </p:blipFill>
        <p:spPr>
          <a:xfrm>
            <a:off x="6435003" y="0"/>
            <a:ext cx="2708997" cy="50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0;p4">
            <a:extLst>
              <a:ext uri="{FF2B5EF4-FFF2-40B4-BE49-F238E27FC236}">
                <a16:creationId xmlns:a16="http://schemas.microsoft.com/office/drawing/2014/main" id="{5CC389FC-8328-4AED-C1AD-58C9B5933455}"/>
              </a:ext>
            </a:extLst>
          </p:cNvPr>
          <p:cNvSpPr txBox="1"/>
          <p:nvPr/>
        </p:nvSpPr>
        <p:spPr>
          <a:xfrm>
            <a:off x="7623681" y="6326350"/>
            <a:ext cx="15630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Habr.com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Дробь минимальной длины (1)</a:t>
            </a:r>
            <a:endParaRPr/>
          </a:p>
        </p:txBody>
      </p:sp>
      <p:sp>
        <p:nvSpPr>
          <p:cNvPr id="875" name="Google Shape;875;p28"/>
          <p:cNvSpPr txBox="1">
            <a:spLocks noGrp="1"/>
          </p:cNvSpPr>
          <p:nvPr>
            <p:ph type="body" idx="1"/>
          </p:nvPr>
        </p:nvSpPr>
        <p:spPr>
          <a:xfrm>
            <a:off x="395535" y="1412776"/>
            <a:ext cx="8654947" cy="28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Какая</a:t>
            </a:r>
            <a:r>
              <a:rPr lang="en-US" dirty="0"/>
              <a:t> </a:t>
            </a:r>
            <a:r>
              <a:rPr lang="en-US" dirty="0" err="1"/>
              <a:t>гарантированно</a:t>
            </a:r>
            <a:r>
              <a:rPr lang="en-US" dirty="0"/>
              <a:t> </a:t>
            </a:r>
            <a:r>
              <a:rPr lang="en-US" dirty="0" err="1"/>
              <a:t>минимальная</a:t>
            </a:r>
            <a:r>
              <a:rPr lang="en-US" dirty="0"/>
              <a:t> </a:t>
            </a:r>
            <a:r>
              <a:rPr lang="en-US" dirty="0" err="1"/>
              <a:t>длина</a:t>
            </a:r>
            <a:r>
              <a:rPr lang="en-US" dirty="0"/>
              <a:t> </a:t>
            </a:r>
            <a:r>
              <a:rPr lang="en-US" dirty="0" err="1"/>
              <a:t>дроби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битах</a:t>
            </a:r>
            <a:r>
              <a:rPr lang="en-US" dirty="0"/>
              <a:t>, </a:t>
            </a:r>
            <a:r>
              <a:rPr lang="en-US" dirty="0" err="1"/>
              <a:t>которой</a:t>
            </a:r>
            <a:r>
              <a:rPr lang="en-US" dirty="0"/>
              <a:t> </a:t>
            </a:r>
            <a:r>
              <a:rPr lang="en-US" dirty="0" err="1"/>
              <a:t>приближается</a:t>
            </a:r>
            <a:r>
              <a:rPr lang="en-US" dirty="0"/>
              <a:t> </a:t>
            </a:r>
            <a:r>
              <a:rPr lang="en-US" b="1" dirty="0" err="1"/>
              <a:t>полуинтервал</a:t>
            </a:r>
            <a:r>
              <a:rPr lang="en-US" dirty="0"/>
              <a:t> </a:t>
            </a:r>
            <a:r>
              <a:rPr lang="en-US" dirty="0" err="1"/>
              <a:t>длины</a:t>
            </a:r>
            <a:r>
              <a:rPr lang="en-US" dirty="0"/>
              <a:t> 1/2?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876" name="Google Shape;876;p28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77" name="Google Shape;877;p2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878" name="Google Shape;878;p28"/>
          <p:cNvSpPr txBox="1"/>
          <p:nvPr/>
        </p:nvSpPr>
        <p:spPr>
          <a:xfrm>
            <a:off x="395536" y="4561590"/>
            <a:ext cx="461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Ответ: 1 бит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9" name="Google Shape;879;p28"/>
          <p:cNvGraphicFramePr/>
          <p:nvPr/>
        </p:nvGraphicFramePr>
        <p:xfrm>
          <a:off x="571500" y="2455788"/>
          <a:ext cx="8001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01000" imgH="1765300" progId="Word.Picture.8">
                  <p:embed/>
                </p:oleObj>
              </mc:Choice>
              <mc:Fallback>
                <p:oleObj r:id="rId3" imgW="8001000" imgH="1765300" progId="Word.Picture.8">
                  <p:embed/>
                  <p:pic>
                    <p:nvPicPr>
                      <p:cNvPr id="879" name="Google Shape;879;p2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2455788"/>
                        <a:ext cx="80010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" name="Google Shape;880;p28"/>
          <p:cNvSpPr txBox="1"/>
          <p:nvPr/>
        </p:nvSpPr>
        <p:spPr>
          <a:xfrm>
            <a:off x="5548544" y="4056477"/>
            <a:ext cx="121624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1/2</a:t>
            </a:r>
            <a:endParaRPr sz="2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1" name="Google Shape;881;p28"/>
          <p:cNvSpPr txBox="1"/>
          <p:nvPr/>
        </p:nvSpPr>
        <p:spPr>
          <a:xfrm>
            <a:off x="727803" y="2300829"/>
            <a:ext cx="673296" cy="48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8"/>
          <p:cNvSpPr txBox="1"/>
          <p:nvPr/>
        </p:nvSpPr>
        <p:spPr>
          <a:xfrm>
            <a:off x="4647539" y="2312661"/>
            <a:ext cx="673296" cy="48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Дробь минимальной длины (2)</a:t>
            </a:r>
            <a:endParaRPr/>
          </a:p>
        </p:txBody>
      </p:sp>
      <p:sp>
        <p:nvSpPr>
          <p:cNvPr id="888" name="Google Shape;888;p2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28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 1/4?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889" name="Google Shape;889;p29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90" name="Google Shape;890;p2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891" name="Google Shape;891;p29"/>
          <p:cNvSpPr txBox="1"/>
          <p:nvPr/>
        </p:nvSpPr>
        <p:spPr>
          <a:xfrm>
            <a:off x="395536" y="4561590"/>
            <a:ext cx="46163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Ответ: 2 бита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1/8?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2" name="Google Shape;892;p29"/>
          <p:cNvGraphicFramePr/>
          <p:nvPr/>
        </p:nvGraphicFramePr>
        <p:xfrm>
          <a:off x="571500" y="2455788"/>
          <a:ext cx="8001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01000" imgH="1765300" progId="Word.Picture.8">
                  <p:embed/>
                </p:oleObj>
              </mc:Choice>
              <mc:Fallback>
                <p:oleObj r:id="rId3" imgW="8001000" imgH="1765300" progId="Word.Picture.8">
                  <p:embed/>
                  <p:pic>
                    <p:nvPicPr>
                      <p:cNvPr id="892" name="Google Shape;892;p2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2455788"/>
                        <a:ext cx="80010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3" name="Google Shape;893;p29"/>
          <p:cNvSpPr txBox="1"/>
          <p:nvPr/>
        </p:nvSpPr>
        <p:spPr>
          <a:xfrm>
            <a:off x="4572000" y="4064902"/>
            <a:ext cx="121624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1/4</a:t>
            </a:r>
            <a:endParaRPr sz="2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Google Shape;894;p29"/>
          <p:cNvSpPr txBox="1"/>
          <p:nvPr/>
        </p:nvSpPr>
        <p:spPr>
          <a:xfrm>
            <a:off x="647121" y="2429136"/>
            <a:ext cx="671979" cy="38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9"/>
          <p:cNvSpPr txBox="1"/>
          <p:nvPr/>
        </p:nvSpPr>
        <p:spPr>
          <a:xfrm>
            <a:off x="4593752" y="2423038"/>
            <a:ext cx="671979" cy="38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9"/>
          <p:cNvSpPr txBox="1"/>
          <p:nvPr/>
        </p:nvSpPr>
        <p:spPr>
          <a:xfrm>
            <a:off x="2687671" y="2426843"/>
            <a:ext cx="671979" cy="38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9"/>
          <p:cNvSpPr txBox="1"/>
          <p:nvPr/>
        </p:nvSpPr>
        <p:spPr>
          <a:xfrm>
            <a:off x="6539092" y="2394674"/>
            <a:ext cx="755326" cy="41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9"/>
          <p:cNvSpPr txBox="1"/>
          <p:nvPr/>
        </p:nvSpPr>
        <p:spPr>
          <a:xfrm>
            <a:off x="1319100" y="4929838"/>
            <a:ext cx="46163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Ответ: 3 бита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Вспомним теорему Шеннона</a:t>
            </a:r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28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Наиболее эффективное кодирование достигается, когда элемент       кодируется 	          битами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Как мы успели убедиться, для арифметического сжатия это условие выполняется: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 Элемент      с          = 1/2 гарантированно кодируется</a:t>
            </a:r>
            <a:br>
              <a:rPr lang="en-US"/>
            </a:br>
            <a:r>
              <a:rPr lang="en-US"/>
              <a:t>    дробью длины 1 бит =           </a:t>
            </a:r>
            <a:r>
              <a:rPr lang="en-US" i="1"/>
              <a:t>1/2</a:t>
            </a:r>
            <a:r>
              <a:rPr lang="en-US"/>
              <a:t> 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06" name="Google Shape;906;p3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pSp>
        <p:nvGrpSpPr>
          <p:cNvPr id="907" name="Google Shape;907;p30"/>
          <p:cNvGrpSpPr/>
          <p:nvPr/>
        </p:nvGrpSpPr>
        <p:grpSpPr>
          <a:xfrm>
            <a:off x="3000275" y="1884473"/>
            <a:ext cx="3690004" cy="320040"/>
            <a:chOff x="1799000" y="1884473"/>
            <a:chExt cx="3690004" cy="320040"/>
          </a:xfrm>
        </p:grpSpPr>
        <p:pic>
          <p:nvPicPr>
            <p:cNvPr id="908" name="Google Shape;908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2812" y="1884473"/>
              <a:ext cx="1536192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99000" y="1916298"/>
              <a:ext cx="320040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0" name="Google Shape;910;p30"/>
          <p:cNvPicPr preferRelativeResize="0"/>
          <p:nvPr/>
        </p:nvPicPr>
        <p:blipFill rotWithShape="1">
          <a:blip r:embed="rId3">
            <a:alphaModFix/>
          </a:blip>
          <a:srcRect l="54932"/>
          <a:stretch/>
        </p:blipFill>
        <p:spPr>
          <a:xfrm>
            <a:off x="2795625" y="3114533"/>
            <a:ext cx="69233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2075" y="3154680"/>
            <a:ext cx="32004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0"/>
          <p:cNvPicPr preferRelativeResize="0"/>
          <p:nvPr/>
        </p:nvPicPr>
        <p:blipFill rotWithShape="1">
          <a:blip r:embed="rId3">
            <a:alphaModFix/>
          </a:blip>
          <a:srcRect r="46628"/>
          <a:stretch/>
        </p:blipFill>
        <p:spPr>
          <a:xfrm>
            <a:off x="4082315" y="3487157"/>
            <a:ext cx="81988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Бесконечное сжатие</a:t>
            </a:r>
            <a:endParaRPr/>
          </a:p>
        </p:txBody>
      </p:sp>
      <p:sp>
        <p:nvSpPr>
          <p:cNvPr id="918" name="Google Shape;918;p3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919" name="Google Shape;919;p3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Пример: один бит "1" </a:t>
            </a:r>
            <a:r>
              <a:rPr lang="en-US" sz="2800"/>
              <a:t>(двоичное число "0.1") для наших интервалов однозначно задает цепочку "ВОООООООООО…" </a:t>
            </a:r>
            <a:r>
              <a:rPr lang="en-US" sz="2800" b="1"/>
              <a:t>сколь угодно большой длины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graphicFrame>
        <p:nvGraphicFramePr>
          <p:cNvPr id="920" name="Google Shape;920;p31"/>
          <p:cNvGraphicFramePr/>
          <p:nvPr/>
        </p:nvGraphicFramePr>
        <p:xfrm>
          <a:off x="533400" y="3467323"/>
          <a:ext cx="8077200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077200" imgH="2193925" progId="Word.Picture.8">
                  <p:embed/>
                </p:oleObj>
              </mc:Choice>
              <mc:Fallback>
                <p:oleObj r:id="rId3" imgW="8077200" imgH="2193925" progId="Word.Picture.8">
                  <p:embed/>
                  <p:pic>
                    <p:nvPicPr>
                      <p:cNvPr id="920" name="Google Shape;920;p3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33400" y="3467323"/>
                        <a:ext cx="8077200" cy="219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18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Реализация арифметического сжатия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Целочисленные вероятности</a:t>
            </a:r>
            <a:endParaRPr/>
          </a:p>
        </p:txBody>
      </p:sp>
      <p:sp>
        <p:nvSpPr>
          <p:cNvPr id="931" name="Google Shape;931;p3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932" name="Google Shape;932;p3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Перейдем к целочисленным коэффициентам: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933" name="Google Shape;933;p32"/>
          <p:cNvGrpSpPr/>
          <p:nvPr/>
        </p:nvGrpSpPr>
        <p:grpSpPr>
          <a:xfrm>
            <a:off x="693567" y="2227039"/>
            <a:ext cx="7756866" cy="3578225"/>
            <a:chOff x="-3" y="-3"/>
            <a:chExt cx="2002" cy="3370"/>
          </a:xfrm>
        </p:grpSpPr>
        <p:grpSp>
          <p:nvGrpSpPr>
            <p:cNvPr id="934" name="Google Shape;934;p32"/>
            <p:cNvGrpSpPr/>
            <p:nvPr/>
          </p:nvGrpSpPr>
          <p:grpSpPr>
            <a:xfrm>
              <a:off x="0" y="0"/>
              <a:ext cx="1996" cy="3364"/>
              <a:chOff x="0" y="0"/>
              <a:chExt cx="1996" cy="3364"/>
            </a:xfrm>
          </p:grpSpPr>
          <p:grpSp>
            <p:nvGrpSpPr>
              <p:cNvPr id="935" name="Google Shape;935;p32"/>
              <p:cNvGrpSpPr/>
              <p:nvPr/>
            </p:nvGrpSpPr>
            <p:grpSpPr>
              <a:xfrm>
                <a:off x="0" y="0"/>
                <a:ext cx="262" cy="500"/>
                <a:chOff x="0" y="0"/>
                <a:chExt cx="262" cy="500"/>
              </a:xfrm>
            </p:grpSpPr>
            <p:sp>
              <p:nvSpPr>
                <p:cNvPr id="936" name="Google Shape;936;p32"/>
                <p:cNvSpPr/>
                <p:nvPr/>
              </p:nvSpPr>
              <p:spPr>
                <a:xfrm>
                  <a:off x="0" y="0"/>
                  <a:ext cx="26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32"/>
                <p:cNvSpPr/>
                <p:nvPr/>
              </p:nvSpPr>
              <p:spPr>
                <a:xfrm>
                  <a:off x="0" y="0"/>
                  <a:ext cx="26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32"/>
              <p:cNvGrpSpPr/>
              <p:nvPr/>
            </p:nvGrpSpPr>
            <p:grpSpPr>
              <a:xfrm>
                <a:off x="262" y="0"/>
                <a:ext cx="652" cy="500"/>
                <a:chOff x="262" y="0"/>
                <a:chExt cx="652" cy="500"/>
              </a:xfrm>
            </p:grpSpPr>
            <p:sp>
              <p:nvSpPr>
                <p:cNvPr id="939" name="Google Shape;939;p32"/>
                <p:cNvSpPr/>
                <p:nvPr/>
              </p:nvSpPr>
              <p:spPr>
                <a:xfrm>
                  <a:off x="262" y="0"/>
                  <a:ext cx="65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Символ (     )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32"/>
                <p:cNvSpPr/>
                <p:nvPr/>
              </p:nvSpPr>
              <p:spPr>
                <a:xfrm>
                  <a:off x="262" y="0"/>
                  <a:ext cx="65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1" name="Google Shape;941;p32"/>
              <p:cNvGrpSpPr/>
              <p:nvPr/>
            </p:nvGrpSpPr>
            <p:grpSpPr>
              <a:xfrm>
                <a:off x="914" y="0"/>
                <a:ext cx="700" cy="500"/>
                <a:chOff x="914" y="0"/>
                <a:chExt cx="700" cy="500"/>
              </a:xfrm>
            </p:grpSpPr>
            <p:sp>
              <p:nvSpPr>
                <p:cNvPr id="942" name="Google Shape;942;p32"/>
                <p:cNvSpPr/>
                <p:nvPr/>
              </p:nvSpPr>
              <p:spPr>
                <a:xfrm>
                  <a:off x="914" y="0"/>
                  <a:ext cx="700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Вес символа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32"/>
                <p:cNvSpPr/>
                <p:nvPr/>
              </p:nvSpPr>
              <p:spPr>
                <a:xfrm>
                  <a:off x="914" y="0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32"/>
              <p:cNvGrpSpPr/>
              <p:nvPr/>
            </p:nvGrpSpPr>
            <p:grpSpPr>
              <a:xfrm>
                <a:off x="1614" y="0"/>
                <a:ext cx="382" cy="500"/>
                <a:chOff x="1614" y="0"/>
                <a:chExt cx="382" cy="500"/>
              </a:xfrm>
            </p:grpSpPr>
            <p:sp>
              <p:nvSpPr>
                <p:cNvPr id="945" name="Google Shape;945;p32"/>
                <p:cNvSpPr/>
                <p:nvPr/>
              </p:nvSpPr>
              <p:spPr>
                <a:xfrm>
                  <a:off x="1614" y="0"/>
                  <a:ext cx="382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32"/>
                <p:cNvSpPr/>
                <p:nvPr/>
              </p:nvSpPr>
              <p:spPr>
                <a:xfrm>
                  <a:off x="1614" y="0"/>
                  <a:ext cx="38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7" name="Google Shape;947;p32"/>
              <p:cNvGrpSpPr/>
              <p:nvPr/>
            </p:nvGrpSpPr>
            <p:grpSpPr>
              <a:xfrm>
                <a:off x="0" y="500"/>
                <a:ext cx="262" cy="394"/>
                <a:chOff x="0" y="500"/>
                <a:chExt cx="262" cy="394"/>
              </a:xfrm>
            </p:grpSpPr>
            <p:sp>
              <p:nvSpPr>
                <p:cNvPr id="948" name="Google Shape;948;p32"/>
                <p:cNvSpPr/>
                <p:nvPr/>
              </p:nvSpPr>
              <p:spPr>
                <a:xfrm>
                  <a:off x="43" y="500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" name="Google Shape;949;p32"/>
                <p:cNvSpPr/>
                <p:nvPr/>
              </p:nvSpPr>
              <p:spPr>
                <a:xfrm>
                  <a:off x="0" y="500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0" name="Google Shape;950;p32"/>
              <p:cNvGrpSpPr/>
              <p:nvPr/>
            </p:nvGrpSpPr>
            <p:grpSpPr>
              <a:xfrm>
                <a:off x="262" y="500"/>
                <a:ext cx="652" cy="394"/>
                <a:chOff x="262" y="500"/>
                <a:chExt cx="652" cy="394"/>
              </a:xfrm>
            </p:grpSpPr>
            <p:sp>
              <p:nvSpPr>
                <p:cNvPr id="951" name="Google Shape;951;p32"/>
                <p:cNvSpPr/>
                <p:nvPr/>
              </p:nvSpPr>
              <p:spPr>
                <a:xfrm>
                  <a:off x="305" y="500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—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32"/>
                <p:cNvSpPr/>
                <p:nvPr/>
              </p:nvSpPr>
              <p:spPr>
                <a:xfrm>
                  <a:off x="262" y="500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3" name="Google Shape;953;p32"/>
              <p:cNvGrpSpPr/>
              <p:nvPr/>
            </p:nvGrpSpPr>
            <p:grpSpPr>
              <a:xfrm>
                <a:off x="914" y="500"/>
                <a:ext cx="700" cy="394"/>
                <a:chOff x="914" y="500"/>
                <a:chExt cx="700" cy="394"/>
              </a:xfrm>
            </p:grpSpPr>
            <p:sp>
              <p:nvSpPr>
                <p:cNvPr id="954" name="Google Shape;954;p32"/>
                <p:cNvSpPr/>
                <p:nvPr/>
              </p:nvSpPr>
              <p:spPr>
                <a:xfrm>
                  <a:off x="957" y="500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—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32"/>
                <p:cNvSpPr/>
                <p:nvPr/>
              </p:nvSpPr>
              <p:spPr>
                <a:xfrm>
                  <a:off x="914" y="500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32"/>
              <p:cNvGrpSpPr/>
              <p:nvPr/>
            </p:nvGrpSpPr>
            <p:grpSpPr>
              <a:xfrm>
                <a:off x="1614" y="500"/>
                <a:ext cx="382" cy="394"/>
                <a:chOff x="1614" y="500"/>
                <a:chExt cx="382" cy="394"/>
              </a:xfrm>
            </p:grpSpPr>
            <p:sp>
              <p:nvSpPr>
                <p:cNvPr id="957" name="Google Shape;957;p32"/>
                <p:cNvSpPr/>
                <p:nvPr/>
              </p:nvSpPr>
              <p:spPr>
                <a:xfrm>
                  <a:off x="1657" y="500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32"/>
                <p:cNvSpPr/>
                <p:nvPr/>
              </p:nvSpPr>
              <p:spPr>
                <a:xfrm>
                  <a:off x="1614" y="500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9" name="Google Shape;959;p32"/>
              <p:cNvGrpSpPr/>
              <p:nvPr/>
            </p:nvGrpSpPr>
            <p:grpSpPr>
              <a:xfrm>
                <a:off x="0" y="894"/>
                <a:ext cx="262" cy="394"/>
                <a:chOff x="0" y="894"/>
                <a:chExt cx="262" cy="394"/>
              </a:xfrm>
            </p:grpSpPr>
            <p:sp>
              <p:nvSpPr>
                <p:cNvPr id="960" name="Google Shape;960;p32"/>
                <p:cNvSpPr/>
                <p:nvPr/>
              </p:nvSpPr>
              <p:spPr>
                <a:xfrm>
                  <a:off x="43" y="894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32"/>
                <p:cNvSpPr/>
                <p:nvPr/>
              </p:nvSpPr>
              <p:spPr>
                <a:xfrm>
                  <a:off x="0" y="894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32"/>
              <p:cNvGrpSpPr/>
              <p:nvPr/>
            </p:nvGrpSpPr>
            <p:grpSpPr>
              <a:xfrm>
                <a:off x="262" y="894"/>
                <a:ext cx="652" cy="394"/>
                <a:chOff x="262" y="894"/>
                <a:chExt cx="652" cy="394"/>
              </a:xfrm>
            </p:grpSpPr>
            <p:sp>
              <p:nvSpPr>
                <p:cNvPr id="963" name="Google Shape;963;p32"/>
                <p:cNvSpPr/>
                <p:nvPr/>
              </p:nvSpPr>
              <p:spPr>
                <a:xfrm>
                  <a:off x="305" y="894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О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32"/>
                <p:cNvSpPr/>
                <p:nvPr/>
              </p:nvSpPr>
              <p:spPr>
                <a:xfrm>
                  <a:off x="262" y="894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32"/>
              <p:cNvGrpSpPr/>
              <p:nvPr/>
            </p:nvGrpSpPr>
            <p:grpSpPr>
              <a:xfrm>
                <a:off x="914" y="894"/>
                <a:ext cx="700" cy="394"/>
                <a:chOff x="914" y="894"/>
                <a:chExt cx="700" cy="394"/>
              </a:xfrm>
            </p:grpSpPr>
            <p:sp>
              <p:nvSpPr>
                <p:cNvPr id="966" name="Google Shape;966;p32"/>
                <p:cNvSpPr/>
                <p:nvPr/>
              </p:nvSpPr>
              <p:spPr>
                <a:xfrm>
                  <a:off x="957" y="894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32"/>
                <p:cNvSpPr/>
                <p:nvPr/>
              </p:nvSpPr>
              <p:spPr>
                <a:xfrm>
                  <a:off x="914" y="894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8" name="Google Shape;968;p32"/>
              <p:cNvGrpSpPr/>
              <p:nvPr/>
            </p:nvGrpSpPr>
            <p:grpSpPr>
              <a:xfrm>
                <a:off x="1614" y="894"/>
                <a:ext cx="382" cy="394"/>
                <a:chOff x="1614" y="894"/>
                <a:chExt cx="382" cy="394"/>
              </a:xfrm>
            </p:grpSpPr>
            <p:sp>
              <p:nvSpPr>
                <p:cNvPr id="969" name="Google Shape;969;p32"/>
                <p:cNvSpPr/>
                <p:nvPr/>
              </p:nvSpPr>
              <p:spPr>
                <a:xfrm>
                  <a:off x="1657" y="894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32"/>
                <p:cNvSpPr/>
                <p:nvPr/>
              </p:nvSpPr>
              <p:spPr>
                <a:xfrm>
                  <a:off x="1614" y="894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32"/>
              <p:cNvGrpSpPr/>
              <p:nvPr/>
            </p:nvGrpSpPr>
            <p:grpSpPr>
              <a:xfrm>
                <a:off x="0" y="1288"/>
                <a:ext cx="262" cy="394"/>
                <a:chOff x="0" y="1288"/>
                <a:chExt cx="262" cy="394"/>
              </a:xfrm>
            </p:grpSpPr>
            <p:sp>
              <p:nvSpPr>
                <p:cNvPr id="972" name="Google Shape;972;p32"/>
                <p:cNvSpPr/>
                <p:nvPr/>
              </p:nvSpPr>
              <p:spPr>
                <a:xfrm>
                  <a:off x="43" y="1288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Google Shape;973;p32"/>
                <p:cNvSpPr/>
                <p:nvPr/>
              </p:nvSpPr>
              <p:spPr>
                <a:xfrm>
                  <a:off x="0" y="1288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4" name="Google Shape;974;p32"/>
              <p:cNvGrpSpPr/>
              <p:nvPr/>
            </p:nvGrpSpPr>
            <p:grpSpPr>
              <a:xfrm>
                <a:off x="262" y="1288"/>
                <a:ext cx="652" cy="394"/>
                <a:chOff x="262" y="1288"/>
                <a:chExt cx="652" cy="394"/>
              </a:xfrm>
            </p:grpSpPr>
            <p:sp>
              <p:nvSpPr>
                <p:cNvPr id="975" name="Google Shape;975;p32"/>
                <p:cNvSpPr/>
                <p:nvPr/>
              </p:nvSpPr>
              <p:spPr>
                <a:xfrm>
                  <a:off x="305" y="1288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К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32"/>
                <p:cNvSpPr/>
                <p:nvPr/>
              </p:nvSpPr>
              <p:spPr>
                <a:xfrm>
                  <a:off x="262" y="1288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32"/>
              <p:cNvGrpSpPr/>
              <p:nvPr/>
            </p:nvGrpSpPr>
            <p:grpSpPr>
              <a:xfrm>
                <a:off x="914" y="1288"/>
                <a:ext cx="700" cy="394"/>
                <a:chOff x="914" y="1288"/>
                <a:chExt cx="700" cy="394"/>
              </a:xfrm>
            </p:grpSpPr>
            <p:sp>
              <p:nvSpPr>
                <p:cNvPr id="978" name="Google Shape;978;p32"/>
                <p:cNvSpPr/>
                <p:nvPr/>
              </p:nvSpPr>
              <p:spPr>
                <a:xfrm>
                  <a:off x="957" y="1288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32"/>
                <p:cNvSpPr/>
                <p:nvPr/>
              </p:nvSpPr>
              <p:spPr>
                <a:xfrm>
                  <a:off x="914" y="1288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32"/>
              <p:cNvGrpSpPr/>
              <p:nvPr/>
            </p:nvGrpSpPr>
            <p:grpSpPr>
              <a:xfrm>
                <a:off x="1614" y="1288"/>
                <a:ext cx="382" cy="394"/>
                <a:chOff x="1614" y="1288"/>
                <a:chExt cx="382" cy="394"/>
              </a:xfrm>
            </p:grpSpPr>
            <p:sp>
              <p:nvSpPr>
                <p:cNvPr id="981" name="Google Shape;981;p32"/>
                <p:cNvSpPr/>
                <p:nvPr/>
              </p:nvSpPr>
              <p:spPr>
                <a:xfrm>
                  <a:off x="1657" y="1288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32"/>
                <p:cNvSpPr/>
                <p:nvPr/>
              </p:nvSpPr>
              <p:spPr>
                <a:xfrm>
                  <a:off x="1614" y="1288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3" name="Google Shape;983;p32"/>
              <p:cNvGrpSpPr/>
              <p:nvPr/>
            </p:nvGrpSpPr>
            <p:grpSpPr>
              <a:xfrm>
                <a:off x="0" y="1682"/>
                <a:ext cx="262" cy="394"/>
                <a:chOff x="0" y="1682"/>
                <a:chExt cx="262" cy="394"/>
              </a:xfrm>
            </p:grpSpPr>
            <p:sp>
              <p:nvSpPr>
                <p:cNvPr id="984" name="Google Shape;984;p32"/>
                <p:cNvSpPr/>
                <p:nvPr/>
              </p:nvSpPr>
              <p:spPr>
                <a:xfrm>
                  <a:off x="43" y="1682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p32"/>
                <p:cNvSpPr/>
                <p:nvPr/>
              </p:nvSpPr>
              <p:spPr>
                <a:xfrm>
                  <a:off x="0" y="1682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32"/>
              <p:cNvGrpSpPr/>
              <p:nvPr/>
            </p:nvGrpSpPr>
            <p:grpSpPr>
              <a:xfrm>
                <a:off x="262" y="1682"/>
                <a:ext cx="652" cy="394"/>
                <a:chOff x="262" y="1682"/>
                <a:chExt cx="652" cy="394"/>
              </a:xfrm>
            </p:grpSpPr>
            <p:sp>
              <p:nvSpPr>
                <p:cNvPr id="987" name="Google Shape;987;p32"/>
                <p:cNvSpPr/>
                <p:nvPr/>
              </p:nvSpPr>
              <p:spPr>
                <a:xfrm>
                  <a:off x="305" y="1682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В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" name="Google Shape;988;p32"/>
                <p:cNvSpPr/>
                <p:nvPr/>
              </p:nvSpPr>
              <p:spPr>
                <a:xfrm>
                  <a:off x="262" y="1682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9" name="Google Shape;989;p32"/>
              <p:cNvGrpSpPr/>
              <p:nvPr/>
            </p:nvGrpSpPr>
            <p:grpSpPr>
              <a:xfrm>
                <a:off x="914" y="1682"/>
                <a:ext cx="700" cy="394"/>
                <a:chOff x="914" y="1682"/>
                <a:chExt cx="700" cy="394"/>
              </a:xfrm>
            </p:grpSpPr>
            <p:sp>
              <p:nvSpPr>
                <p:cNvPr id="990" name="Google Shape;990;p32"/>
                <p:cNvSpPr/>
                <p:nvPr/>
              </p:nvSpPr>
              <p:spPr>
                <a:xfrm>
                  <a:off x="957" y="1682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p32"/>
                <p:cNvSpPr/>
                <p:nvPr/>
              </p:nvSpPr>
              <p:spPr>
                <a:xfrm>
                  <a:off x="914" y="1682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2" name="Google Shape;992;p32"/>
              <p:cNvGrpSpPr/>
              <p:nvPr/>
            </p:nvGrpSpPr>
            <p:grpSpPr>
              <a:xfrm>
                <a:off x="1614" y="1682"/>
                <a:ext cx="382" cy="394"/>
                <a:chOff x="1614" y="1682"/>
                <a:chExt cx="382" cy="394"/>
              </a:xfrm>
            </p:grpSpPr>
            <p:sp>
              <p:nvSpPr>
                <p:cNvPr id="993" name="Google Shape;993;p32"/>
                <p:cNvSpPr/>
                <p:nvPr/>
              </p:nvSpPr>
              <p:spPr>
                <a:xfrm>
                  <a:off x="1657" y="1682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32"/>
                <p:cNvSpPr/>
                <p:nvPr/>
              </p:nvSpPr>
              <p:spPr>
                <a:xfrm>
                  <a:off x="1614" y="1682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5" name="Google Shape;995;p32"/>
              <p:cNvGrpSpPr/>
              <p:nvPr/>
            </p:nvGrpSpPr>
            <p:grpSpPr>
              <a:xfrm>
                <a:off x="0" y="2076"/>
                <a:ext cx="262" cy="394"/>
                <a:chOff x="0" y="2076"/>
                <a:chExt cx="262" cy="394"/>
              </a:xfrm>
            </p:grpSpPr>
            <p:sp>
              <p:nvSpPr>
                <p:cNvPr id="996" name="Google Shape;996;p32"/>
                <p:cNvSpPr/>
                <p:nvPr/>
              </p:nvSpPr>
              <p:spPr>
                <a:xfrm>
                  <a:off x="43" y="2076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32"/>
                <p:cNvSpPr/>
                <p:nvPr/>
              </p:nvSpPr>
              <p:spPr>
                <a:xfrm>
                  <a:off x="0" y="2076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32"/>
              <p:cNvGrpSpPr/>
              <p:nvPr/>
            </p:nvGrpSpPr>
            <p:grpSpPr>
              <a:xfrm>
                <a:off x="262" y="2076"/>
                <a:ext cx="652" cy="394"/>
                <a:chOff x="262" y="2076"/>
                <a:chExt cx="652" cy="394"/>
              </a:xfrm>
            </p:grpSpPr>
            <p:sp>
              <p:nvSpPr>
                <p:cNvPr id="999" name="Google Shape;999;p32"/>
                <p:cNvSpPr/>
                <p:nvPr/>
              </p:nvSpPr>
              <p:spPr>
                <a:xfrm>
                  <a:off x="305" y="2076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Р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32"/>
                <p:cNvSpPr/>
                <p:nvPr/>
              </p:nvSpPr>
              <p:spPr>
                <a:xfrm>
                  <a:off x="262" y="2076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1" name="Google Shape;1001;p32"/>
              <p:cNvGrpSpPr/>
              <p:nvPr/>
            </p:nvGrpSpPr>
            <p:grpSpPr>
              <a:xfrm>
                <a:off x="914" y="2076"/>
                <a:ext cx="700" cy="394"/>
                <a:chOff x="914" y="2076"/>
                <a:chExt cx="700" cy="394"/>
              </a:xfrm>
            </p:grpSpPr>
            <p:sp>
              <p:nvSpPr>
                <p:cNvPr id="1002" name="Google Shape;1002;p32"/>
                <p:cNvSpPr/>
                <p:nvPr/>
              </p:nvSpPr>
              <p:spPr>
                <a:xfrm>
                  <a:off x="957" y="2076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" name="Google Shape;1003;p32"/>
                <p:cNvSpPr/>
                <p:nvPr/>
              </p:nvSpPr>
              <p:spPr>
                <a:xfrm>
                  <a:off x="914" y="2076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32"/>
              <p:cNvGrpSpPr/>
              <p:nvPr/>
            </p:nvGrpSpPr>
            <p:grpSpPr>
              <a:xfrm>
                <a:off x="1614" y="2076"/>
                <a:ext cx="382" cy="394"/>
                <a:chOff x="1614" y="2076"/>
                <a:chExt cx="382" cy="394"/>
              </a:xfrm>
            </p:grpSpPr>
            <p:sp>
              <p:nvSpPr>
                <p:cNvPr id="1005" name="Google Shape;1005;p32"/>
                <p:cNvSpPr/>
                <p:nvPr/>
              </p:nvSpPr>
              <p:spPr>
                <a:xfrm>
                  <a:off x="1657" y="2076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8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" name="Google Shape;1006;p32"/>
                <p:cNvSpPr/>
                <p:nvPr/>
              </p:nvSpPr>
              <p:spPr>
                <a:xfrm>
                  <a:off x="1614" y="2076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32"/>
              <p:cNvGrpSpPr/>
              <p:nvPr/>
            </p:nvGrpSpPr>
            <p:grpSpPr>
              <a:xfrm>
                <a:off x="0" y="2470"/>
                <a:ext cx="262" cy="394"/>
                <a:chOff x="0" y="2470"/>
                <a:chExt cx="262" cy="394"/>
              </a:xfrm>
            </p:grpSpPr>
            <p:sp>
              <p:nvSpPr>
                <p:cNvPr id="1008" name="Google Shape;1008;p32"/>
                <p:cNvSpPr/>
                <p:nvPr/>
              </p:nvSpPr>
              <p:spPr>
                <a:xfrm>
                  <a:off x="43" y="2470"/>
                  <a:ext cx="17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" name="Google Shape;1009;p32"/>
                <p:cNvSpPr/>
                <p:nvPr/>
              </p:nvSpPr>
              <p:spPr>
                <a:xfrm>
                  <a:off x="0" y="2470"/>
                  <a:ext cx="26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0" name="Google Shape;1010;p32"/>
              <p:cNvGrpSpPr/>
              <p:nvPr/>
            </p:nvGrpSpPr>
            <p:grpSpPr>
              <a:xfrm>
                <a:off x="262" y="2470"/>
                <a:ext cx="652" cy="394"/>
                <a:chOff x="262" y="2470"/>
                <a:chExt cx="652" cy="394"/>
              </a:xfrm>
            </p:grpSpPr>
            <p:sp>
              <p:nvSpPr>
                <p:cNvPr id="1011" name="Google Shape;1011;p32"/>
                <p:cNvSpPr/>
                <p:nvPr/>
              </p:nvSpPr>
              <p:spPr>
                <a:xfrm>
                  <a:off x="305" y="2470"/>
                  <a:ext cx="56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А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p32"/>
                <p:cNvSpPr/>
                <p:nvPr/>
              </p:nvSpPr>
              <p:spPr>
                <a:xfrm>
                  <a:off x="262" y="2470"/>
                  <a:ext cx="65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32"/>
              <p:cNvGrpSpPr/>
              <p:nvPr/>
            </p:nvGrpSpPr>
            <p:grpSpPr>
              <a:xfrm>
                <a:off x="914" y="2470"/>
                <a:ext cx="700" cy="394"/>
                <a:chOff x="914" y="2470"/>
                <a:chExt cx="700" cy="394"/>
              </a:xfrm>
            </p:grpSpPr>
            <p:sp>
              <p:nvSpPr>
                <p:cNvPr id="1014" name="Google Shape;1014;p32"/>
                <p:cNvSpPr/>
                <p:nvPr/>
              </p:nvSpPr>
              <p:spPr>
                <a:xfrm>
                  <a:off x="957" y="2470"/>
                  <a:ext cx="614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p32"/>
                <p:cNvSpPr/>
                <p:nvPr/>
              </p:nvSpPr>
              <p:spPr>
                <a:xfrm>
                  <a:off x="914" y="2470"/>
                  <a:ext cx="700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6" name="Google Shape;1016;p32"/>
              <p:cNvGrpSpPr/>
              <p:nvPr/>
            </p:nvGrpSpPr>
            <p:grpSpPr>
              <a:xfrm>
                <a:off x="1614" y="2470"/>
                <a:ext cx="382" cy="394"/>
                <a:chOff x="1614" y="2470"/>
                <a:chExt cx="382" cy="394"/>
              </a:xfrm>
            </p:grpSpPr>
            <p:sp>
              <p:nvSpPr>
                <p:cNvPr id="1017" name="Google Shape;1017;p32"/>
                <p:cNvSpPr/>
                <p:nvPr/>
              </p:nvSpPr>
              <p:spPr>
                <a:xfrm>
                  <a:off x="1657" y="2470"/>
                  <a:ext cx="296" cy="3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32"/>
                <p:cNvSpPr/>
                <p:nvPr/>
              </p:nvSpPr>
              <p:spPr>
                <a:xfrm>
                  <a:off x="1614" y="2470"/>
                  <a:ext cx="382" cy="39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9" name="Google Shape;1019;p32"/>
              <p:cNvGrpSpPr/>
              <p:nvPr/>
            </p:nvGrpSpPr>
            <p:grpSpPr>
              <a:xfrm>
                <a:off x="0" y="2864"/>
                <a:ext cx="262" cy="500"/>
                <a:chOff x="0" y="2864"/>
                <a:chExt cx="262" cy="500"/>
              </a:xfrm>
            </p:grpSpPr>
            <p:sp>
              <p:nvSpPr>
                <p:cNvPr id="1020" name="Google Shape;1020;p32"/>
                <p:cNvSpPr/>
                <p:nvPr/>
              </p:nvSpPr>
              <p:spPr>
                <a:xfrm>
                  <a:off x="43" y="2864"/>
                  <a:ext cx="176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p32"/>
                <p:cNvSpPr/>
                <p:nvPr/>
              </p:nvSpPr>
              <p:spPr>
                <a:xfrm>
                  <a:off x="0" y="2864"/>
                  <a:ext cx="26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2" name="Google Shape;1022;p32"/>
              <p:cNvGrpSpPr/>
              <p:nvPr/>
            </p:nvGrpSpPr>
            <p:grpSpPr>
              <a:xfrm>
                <a:off x="262" y="2864"/>
                <a:ext cx="652" cy="500"/>
                <a:chOff x="262" y="2864"/>
                <a:chExt cx="652" cy="500"/>
              </a:xfrm>
            </p:grpSpPr>
            <p:sp>
              <p:nvSpPr>
                <p:cNvPr id="1023" name="Google Shape;1023;p32"/>
                <p:cNvSpPr/>
                <p:nvPr/>
              </p:nvSpPr>
              <p:spPr>
                <a:xfrm>
                  <a:off x="305" y="2864"/>
                  <a:ext cx="566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"."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32"/>
                <p:cNvSpPr/>
                <p:nvPr/>
              </p:nvSpPr>
              <p:spPr>
                <a:xfrm>
                  <a:off x="262" y="2864"/>
                  <a:ext cx="65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5" name="Google Shape;1025;p32"/>
              <p:cNvGrpSpPr/>
              <p:nvPr/>
            </p:nvGrpSpPr>
            <p:grpSpPr>
              <a:xfrm>
                <a:off x="914" y="2864"/>
                <a:ext cx="700" cy="500"/>
                <a:chOff x="914" y="2864"/>
                <a:chExt cx="700" cy="500"/>
              </a:xfrm>
            </p:grpSpPr>
            <p:sp>
              <p:nvSpPr>
                <p:cNvPr id="1026" name="Google Shape;1026;p32"/>
                <p:cNvSpPr/>
                <p:nvPr/>
              </p:nvSpPr>
              <p:spPr>
                <a:xfrm>
                  <a:off x="957" y="2864"/>
                  <a:ext cx="614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32"/>
                <p:cNvSpPr/>
                <p:nvPr/>
              </p:nvSpPr>
              <p:spPr>
                <a:xfrm>
                  <a:off x="914" y="2864"/>
                  <a:ext cx="700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8" name="Google Shape;1028;p32"/>
              <p:cNvGrpSpPr/>
              <p:nvPr/>
            </p:nvGrpSpPr>
            <p:grpSpPr>
              <a:xfrm>
                <a:off x="1614" y="2864"/>
                <a:ext cx="382" cy="500"/>
                <a:chOff x="1614" y="2864"/>
                <a:chExt cx="382" cy="500"/>
              </a:xfrm>
            </p:grpSpPr>
            <p:sp>
              <p:nvSpPr>
                <p:cNvPr id="1029" name="Google Shape;1029;p32"/>
                <p:cNvSpPr/>
                <p:nvPr/>
              </p:nvSpPr>
              <p:spPr>
                <a:xfrm>
                  <a:off x="1657" y="2864"/>
                  <a:ext cx="296" cy="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" name="Google Shape;1030;p32"/>
                <p:cNvSpPr/>
                <p:nvPr/>
              </p:nvSpPr>
              <p:spPr>
                <a:xfrm>
                  <a:off x="1614" y="2864"/>
                  <a:ext cx="382" cy="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A0A0A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31" name="Google Shape;1031;p32"/>
            <p:cNvSpPr/>
            <p:nvPr/>
          </p:nvSpPr>
          <p:spPr>
            <a:xfrm>
              <a:off x="-3" y="-3"/>
              <a:ext cx="2002" cy="3370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6628" y="2394645"/>
            <a:ext cx="300368" cy="3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9388" y="2296263"/>
            <a:ext cx="262791" cy="35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2198" y="2313515"/>
            <a:ext cx="582592" cy="37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19"/>
          <p:cNvSpPr txBox="1"/>
          <p:nvPr/>
        </p:nvSpPr>
        <p:spPr>
          <a:xfrm>
            <a:off x="395550" y="613432"/>
            <a:ext cx="8496930" cy="6109365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8D8A6-BCE5-BF5E-873A-EA0029A03129}"/>
              </a:ext>
            </a:extLst>
          </p:cNvPr>
          <p:cNvSpPr txBox="1"/>
          <p:nvPr/>
        </p:nvSpPr>
        <p:spPr>
          <a:xfrm>
            <a:off x="395550" y="613432"/>
            <a:ext cx="849693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65535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b[clast];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Half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16384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32768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49152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Сколько бит сбрасывать</a:t>
            </a:r>
          </a:p>
          <a:p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DataFile.EOF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DataFile.ReadSymbol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Читаем символ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 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IndexForSymbol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(c);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Находим его индекс 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(;;) {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Обрабатываем варианты переполнения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</a:t>
            </a:r>
            <a:endParaRPr lang="ru-RU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bits_plus_follow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 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bits_plus_follow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ru-RU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+ 1</a:t>
            </a:r>
            <a:r>
              <a:rPr lang="en-US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 </a:t>
            </a:r>
          </a:p>
        </p:txBody>
      </p:sp>
      <p:sp>
        <p:nvSpPr>
          <p:cNvPr id="1067" name="Google Shape;1067;p21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068" name="Google Shape;1068;p219"/>
          <p:cNvSpPr txBox="1"/>
          <p:nvPr/>
        </p:nvSpPr>
        <p:spPr>
          <a:xfrm>
            <a:off x="251520" y="41932"/>
            <a:ext cx="90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Реальная процедура сжатия (1)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2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075" name="Google Shape;1075;p220"/>
          <p:cNvSpPr txBox="1"/>
          <p:nvPr/>
        </p:nvSpPr>
        <p:spPr>
          <a:xfrm>
            <a:off x="251520" y="41932"/>
            <a:ext cx="90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Реальная процедура сжатия (2)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20"/>
          <p:cNvSpPr txBox="1"/>
          <p:nvPr/>
        </p:nvSpPr>
        <p:spPr>
          <a:xfrm>
            <a:off x="395536" y="980729"/>
            <a:ext cx="8352928" cy="191244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37F5C-F04D-7CB8-BBD2-AEFCEFFD69C7}"/>
              </a:ext>
            </a:extLst>
          </p:cNvPr>
          <p:cNvSpPr txBox="1"/>
          <p:nvPr/>
        </p:nvSpPr>
        <p:spPr>
          <a:xfrm>
            <a:off x="395536" y="1045521"/>
            <a:ext cx="82678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bits_plus_follow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22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bit)</a:t>
            </a:r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CompressedFile.WriteBit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(bit);</a:t>
            </a:r>
          </a:p>
          <a:p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ru-RU" sz="2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bits_to_follow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ru-RU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2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CompressedFile.WriteBit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22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bit);</a:t>
            </a:r>
          </a:p>
          <a:p>
            <a:r>
              <a:rPr lang="en-GB" sz="2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 нормализации</a:t>
            </a:r>
            <a:endParaRPr/>
          </a:p>
        </p:txBody>
      </p:sp>
      <p:sp>
        <p:nvSpPr>
          <p:cNvPr id="1082" name="Google Shape;1082;p3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083" name="Google Shape;1083;p37"/>
          <p:cNvSpPr txBox="1">
            <a:spLocks noGrp="1"/>
          </p:cNvSpPr>
          <p:nvPr>
            <p:ph type="body" idx="1"/>
          </p:nvPr>
        </p:nvSpPr>
        <p:spPr>
          <a:xfrm>
            <a:off x="5292080" y="1628800"/>
            <a:ext cx="3263318" cy="4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dirty="0" err="1"/>
              <a:t>Движение</a:t>
            </a:r>
            <a:r>
              <a:rPr lang="en-US" dirty="0"/>
              <a:t> </a:t>
            </a:r>
            <a:r>
              <a:rPr lang="en-US" dirty="0" err="1"/>
              <a:t>подынтервалов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реальном</a:t>
            </a:r>
            <a:r>
              <a:rPr lang="en-US" dirty="0"/>
              <a:t> </a:t>
            </a:r>
            <a:r>
              <a:rPr lang="en-US" dirty="0" err="1"/>
              <a:t>сжатии</a:t>
            </a:r>
            <a:endParaRPr dirty="0"/>
          </a:p>
        </p:txBody>
      </p:sp>
      <p:grpSp>
        <p:nvGrpSpPr>
          <p:cNvPr id="1084" name="Google Shape;1084;p37"/>
          <p:cNvGrpSpPr/>
          <p:nvPr/>
        </p:nvGrpSpPr>
        <p:grpSpPr>
          <a:xfrm>
            <a:off x="924868" y="1678013"/>
            <a:ext cx="2849562" cy="4205287"/>
            <a:chOff x="1143000" y="1752600"/>
            <a:chExt cx="2362200" cy="3987800"/>
          </a:xfrm>
        </p:grpSpPr>
        <p:cxnSp>
          <p:nvCxnSpPr>
            <p:cNvPr id="1085" name="Google Shape;1085;p37"/>
            <p:cNvCxnSpPr/>
            <p:nvPr/>
          </p:nvCxnSpPr>
          <p:spPr>
            <a:xfrm>
              <a:off x="1143000" y="1981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37"/>
            <p:cNvCxnSpPr/>
            <p:nvPr/>
          </p:nvCxnSpPr>
          <p:spPr>
            <a:xfrm>
              <a:off x="1143000" y="1828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7" name="Google Shape;1087;p37"/>
            <p:cNvCxnSpPr/>
            <p:nvPr/>
          </p:nvCxnSpPr>
          <p:spPr>
            <a:xfrm>
              <a:off x="3505200" y="22860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37"/>
            <p:cNvCxnSpPr/>
            <p:nvPr/>
          </p:nvCxnSpPr>
          <p:spPr>
            <a:xfrm>
              <a:off x="2286000" y="1828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9" name="Google Shape;1089;p37"/>
            <p:cNvCxnSpPr/>
            <p:nvPr/>
          </p:nvCxnSpPr>
          <p:spPr>
            <a:xfrm>
              <a:off x="1752600" y="19050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37"/>
            <p:cNvCxnSpPr/>
            <p:nvPr/>
          </p:nvCxnSpPr>
          <p:spPr>
            <a:xfrm>
              <a:off x="1752600" y="1905000"/>
              <a:ext cx="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37"/>
            <p:cNvCxnSpPr/>
            <p:nvPr/>
          </p:nvCxnSpPr>
          <p:spPr>
            <a:xfrm>
              <a:off x="2895600" y="1828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2" name="Google Shape;1092;p37"/>
            <p:cNvCxnSpPr/>
            <p:nvPr/>
          </p:nvCxnSpPr>
          <p:spPr>
            <a:xfrm>
              <a:off x="1752600" y="1828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37"/>
            <p:cNvCxnSpPr/>
            <p:nvPr/>
          </p:nvCxnSpPr>
          <p:spPr>
            <a:xfrm>
              <a:off x="1143000" y="2514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4" name="Google Shape;1094;p37"/>
            <p:cNvCxnSpPr/>
            <p:nvPr/>
          </p:nvCxnSpPr>
          <p:spPr>
            <a:xfrm>
              <a:off x="1143000" y="2362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37"/>
            <p:cNvCxnSpPr/>
            <p:nvPr/>
          </p:nvCxnSpPr>
          <p:spPr>
            <a:xfrm>
              <a:off x="3505200" y="1752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6" name="Google Shape;1096;p37"/>
            <p:cNvCxnSpPr/>
            <p:nvPr/>
          </p:nvCxnSpPr>
          <p:spPr>
            <a:xfrm>
              <a:off x="2286000" y="2362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37"/>
            <p:cNvCxnSpPr/>
            <p:nvPr/>
          </p:nvCxnSpPr>
          <p:spPr>
            <a:xfrm>
              <a:off x="2590800" y="2362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8" name="Google Shape;1098;p37"/>
            <p:cNvCxnSpPr/>
            <p:nvPr/>
          </p:nvCxnSpPr>
          <p:spPr>
            <a:xfrm>
              <a:off x="2057400" y="2362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37"/>
            <p:cNvCxnSpPr/>
            <p:nvPr/>
          </p:nvCxnSpPr>
          <p:spPr>
            <a:xfrm>
              <a:off x="1143000" y="3124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0" name="Google Shape;1100;p37"/>
            <p:cNvCxnSpPr/>
            <p:nvPr/>
          </p:nvCxnSpPr>
          <p:spPr>
            <a:xfrm>
              <a:off x="1143000" y="2971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37"/>
            <p:cNvCxnSpPr/>
            <p:nvPr/>
          </p:nvCxnSpPr>
          <p:spPr>
            <a:xfrm>
              <a:off x="3505200" y="34290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2" name="Google Shape;1102;p37"/>
            <p:cNvCxnSpPr/>
            <p:nvPr/>
          </p:nvCxnSpPr>
          <p:spPr>
            <a:xfrm>
              <a:off x="2286000" y="2971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3" name="Google Shape;1103;p37"/>
            <p:cNvCxnSpPr/>
            <p:nvPr/>
          </p:nvCxnSpPr>
          <p:spPr>
            <a:xfrm>
              <a:off x="2514600" y="2971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4" name="Google Shape;1104;p37"/>
            <p:cNvCxnSpPr/>
            <p:nvPr/>
          </p:nvCxnSpPr>
          <p:spPr>
            <a:xfrm>
              <a:off x="2133600" y="2971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5" name="Google Shape;1105;p37"/>
            <p:cNvCxnSpPr/>
            <p:nvPr/>
          </p:nvCxnSpPr>
          <p:spPr>
            <a:xfrm>
              <a:off x="1143000" y="37338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6" name="Google Shape;1106;p37"/>
            <p:cNvCxnSpPr/>
            <p:nvPr/>
          </p:nvCxnSpPr>
          <p:spPr>
            <a:xfrm>
              <a:off x="1143000" y="3581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7" name="Google Shape;1107;p37"/>
            <p:cNvCxnSpPr/>
            <p:nvPr/>
          </p:nvCxnSpPr>
          <p:spPr>
            <a:xfrm>
              <a:off x="3505200" y="2895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8" name="Google Shape;1108;p37"/>
            <p:cNvCxnSpPr/>
            <p:nvPr/>
          </p:nvCxnSpPr>
          <p:spPr>
            <a:xfrm>
              <a:off x="2286000" y="3581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9" name="Google Shape;1109;p37"/>
            <p:cNvCxnSpPr/>
            <p:nvPr/>
          </p:nvCxnSpPr>
          <p:spPr>
            <a:xfrm>
              <a:off x="2514600" y="3581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0" name="Google Shape;1110;p37"/>
            <p:cNvCxnSpPr/>
            <p:nvPr/>
          </p:nvCxnSpPr>
          <p:spPr>
            <a:xfrm>
              <a:off x="2362200" y="3581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1" name="Google Shape;1111;p37"/>
            <p:cNvCxnSpPr/>
            <p:nvPr/>
          </p:nvCxnSpPr>
          <p:spPr>
            <a:xfrm>
              <a:off x="1143000" y="42672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2" name="Google Shape;1112;p37"/>
            <p:cNvCxnSpPr/>
            <p:nvPr/>
          </p:nvCxnSpPr>
          <p:spPr>
            <a:xfrm>
              <a:off x="1143000" y="4114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3" name="Google Shape;1113;p37"/>
            <p:cNvCxnSpPr/>
            <p:nvPr/>
          </p:nvCxnSpPr>
          <p:spPr>
            <a:xfrm>
              <a:off x="3505200" y="4038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4" name="Google Shape;1114;p37"/>
            <p:cNvCxnSpPr/>
            <p:nvPr/>
          </p:nvCxnSpPr>
          <p:spPr>
            <a:xfrm>
              <a:off x="2286000" y="41148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5" name="Google Shape;1115;p37"/>
            <p:cNvCxnSpPr/>
            <p:nvPr/>
          </p:nvCxnSpPr>
          <p:spPr>
            <a:xfrm>
              <a:off x="1447800" y="4114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6" name="Google Shape;1116;p37"/>
            <p:cNvCxnSpPr/>
            <p:nvPr/>
          </p:nvCxnSpPr>
          <p:spPr>
            <a:xfrm>
              <a:off x="1295400" y="41148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7" name="Google Shape;1117;p37"/>
            <p:cNvCxnSpPr/>
            <p:nvPr/>
          </p:nvCxnSpPr>
          <p:spPr>
            <a:xfrm>
              <a:off x="1143000" y="48768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8" name="Google Shape;1118;p37"/>
            <p:cNvCxnSpPr/>
            <p:nvPr/>
          </p:nvCxnSpPr>
          <p:spPr>
            <a:xfrm>
              <a:off x="1143000" y="4724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9" name="Google Shape;1119;p37"/>
            <p:cNvCxnSpPr/>
            <p:nvPr/>
          </p:nvCxnSpPr>
          <p:spPr>
            <a:xfrm>
              <a:off x="3505200" y="46482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0" name="Google Shape;1120;p37"/>
            <p:cNvCxnSpPr/>
            <p:nvPr/>
          </p:nvCxnSpPr>
          <p:spPr>
            <a:xfrm>
              <a:off x="2286000" y="47244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1" name="Google Shape;1121;p37"/>
            <p:cNvCxnSpPr/>
            <p:nvPr/>
          </p:nvCxnSpPr>
          <p:spPr>
            <a:xfrm>
              <a:off x="1981200" y="4724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2" name="Google Shape;1122;p37"/>
            <p:cNvCxnSpPr/>
            <p:nvPr/>
          </p:nvCxnSpPr>
          <p:spPr>
            <a:xfrm>
              <a:off x="1676400" y="47244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3" name="Google Shape;1123;p37"/>
            <p:cNvCxnSpPr/>
            <p:nvPr/>
          </p:nvCxnSpPr>
          <p:spPr>
            <a:xfrm flipH="1">
              <a:off x="1524000" y="3810000"/>
              <a:ext cx="6858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4" name="Google Shape;1124;p37"/>
            <p:cNvCxnSpPr/>
            <p:nvPr/>
          </p:nvCxnSpPr>
          <p:spPr>
            <a:xfrm>
              <a:off x="1143000" y="5435600"/>
              <a:ext cx="236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5" name="Google Shape;1125;p37"/>
            <p:cNvCxnSpPr/>
            <p:nvPr/>
          </p:nvCxnSpPr>
          <p:spPr>
            <a:xfrm>
              <a:off x="1143000" y="5283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6" name="Google Shape;1126;p37"/>
            <p:cNvCxnSpPr/>
            <p:nvPr/>
          </p:nvCxnSpPr>
          <p:spPr>
            <a:xfrm>
              <a:off x="3505200" y="5181600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7" name="Google Shape;1127;p37"/>
            <p:cNvCxnSpPr/>
            <p:nvPr/>
          </p:nvCxnSpPr>
          <p:spPr>
            <a:xfrm>
              <a:off x="2286000" y="5283200"/>
              <a:ext cx="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8" name="Google Shape;1128;p37"/>
            <p:cNvCxnSpPr/>
            <p:nvPr/>
          </p:nvCxnSpPr>
          <p:spPr>
            <a:xfrm>
              <a:off x="2438400" y="5283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9" name="Google Shape;1129;p37"/>
            <p:cNvCxnSpPr/>
            <p:nvPr/>
          </p:nvCxnSpPr>
          <p:spPr>
            <a:xfrm>
              <a:off x="1828800" y="5283200"/>
              <a:ext cx="0" cy="457200"/>
            </a:xfrm>
            <a:prstGeom prst="straightConnector1">
              <a:avLst/>
            </a:prstGeom>
            <a:noFill/>
            <a:ln w="76200" cap="flat" cmpd="sng">
              <a:solidFill>
                <a:srgbClr val="FF00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0" name="Google Shape;1130;p37"/>
          <p:cNvGrpSpPr/>
          <p:nvPr/>
        </p:nvGrpSpPr>
        <p:grpSpPr>
          <a:xfrm>
            <a:off x="3834755" y="3303613"/>
            <a:ext cx="1457325" cy="3127375"/>
            <a:chOff x="3800475" y="3060700"/>
            <a:chExt cx="1457325" cy="3127375"/>
          </a:xfrm>
        </p:grpSpPr>
        <p:grpSp>
          <p:nvGrpSpPr>
            <p:cNvPr id="1131" name="Google Shape;1131;p37"/>
            <p:cNvGrpSpPr/>
            <p:nvPr/>
          </p:nvGrpSpPr>
          <p:grpSpPr>
            <a:xfrm>
              <a:off x="3800475" y="3516313"/>
              <a:ext cx="1152525" cy="2671762"/>
              <a:chOff x="3800475" y="3516313"/>
              <a:chExt cx="1152525" cy="2671762"/>
            </a:xfrm>
          </p:grpSpPr>
          <p:sp>
            <p:nvSpPr>
              <p:cNvPr id="1132" name="Google Shape;1132;p37"/>
              <p:cNvSpPr txBox="1"/>
              <p:nvPr/>
            </p:nvSpPr>
            <p:spPr>
              <a:xfrm>
                <a:off x="4022725" y="3516313"/>
                <a:ext cx="930275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FF00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3" name="Google Shape;1133;p37"/>
              <p:cNvGrpSpPr/>
              <p:nvPr/>
            </p:nvGrpSpPr>
            <p:grpSpPr>
              <a:xfrm>
                <a:off x="3800475" y="4013200"/>
                <a:ext cx="704850" cy="2174875"/>
                <a:chOff x="2394" y="2528"/>
                <a:chExt cx="444" cy="1370"/>
              </a:xfrm>
            </p:grpSpPr>
            <p:sp>
              <p:nvSpPr>
                <p:cNvPr id="1134" name="Google Shape;1134;p37"/>
                <p:cNvSpPr txBox="1"/>
                <p:nvPr/>
              </p:nvSpPr>
              <p:spPr>
                <a:xfrm>
                  <a:off x="2400" y="2528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‘1’</a:t>
                  </a: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37"/>
                <p:cNvSpPr txBox="1"/>
                <p:nvPr/>
              </p:nvSpPr>
              <p:spPr>
                <a:xfrm>
                  <a:off x="2394" y="2864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‘0’</a:t>
                  </a: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37"/>
                <p:cNvSpPr txBox="1"/>
                <p:nvPr/>
              </p:nvSpPr>
              <p:spPr>
                <a:xfrm>
                  <a:off x="2394" y="3248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‘0’</a:t>
                  </a: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37"/>
                <p:cNvSpPr txBox="1"/>
                <p:nvPr/>
              </p:nvSpPr>
              <p:spPr>
                <a:xfrm>
                  <a:off x="2394" y="3648"/>
                  <a:ext cx="43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38" name="Google Shape;1138;p37"/>
            <p:cNvSpPr txBox="1"/>
            <p:nvPr/>
          </p:nvSpPr>
          <p:spPr>
            <a:xfrm>
              <a:off x="3886200" y="3060700"/>
              <a:ext cx="1371600" cy="8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 выходной поток</a:t>
              </a: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grpSp>
        <p:nvGrpSpPr>
          <p:cNvPr id="1144" name="Google Shape;1144;p38"/>
          <p:cNvGrpSpPr/>
          <p:nvPr/>
        </p:nvGrpSpPr>
        <p:grpSpPr>
          <a:xfrm>
            <a:off x="539551" y="5733256"/>
            <a:ext cx="6048672" cy="288032"/>
            <a:chOff x="539551" y="5733256"/>
            <a:chExt cx="6048672" cy="288032"/>
          </a:xfrm>
        </p:grpSpPr>
        <p:sp>
          <p:nvSpPr>
            <p:cNvPr id="1145" name="Google Shape;1145;p38"/>
            <p:cNvSpPr/>
            <p:nvPr/>
          </p:nvSpPr>
          <p:spPr>
            <a:xfrm>
              <a:off x="3330000" y="5734808"/>
              <a:ext cx="352800" cy="2844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539551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3563887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8" name="Google Shape;1148;p38"/>
            <p:cNvCxnSpPr>
              <a:stCxn id="1146" idx="0"/>
              <a:endCxn id="1146" idx="2"/>
            </p:cNvCxnSpPr>
            <p:nvPr/>
          </p:nvCxnSpPr>
          <p:spPr>
            <a:xfrm>
              <a:off x="2051719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9" name="Google Shape;1149;p38"/>
            <p:cNvCxnSpPr>
              <a:stCxn id="1147" idx="0"/>
              <a:endCxn id="1147" idx="2"/>
            </p:cNvCxnSpPr>
            <p:nvPr/>
          </p:nvCxnSpPr>
          <p:spPr>
            <a:xfrm>
              <a:off x="5076055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50" name="Google Shape;1150;p38"/>
          <p:cNvSpPr txBox="1"/>
          <p:nvPr/>
        </p:nvSpPr>
        <p:spPr>
          <a:xfrm>
            <a:off x="959647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8"/>
          <p:cNvSpPr txBox="1"/>
          <p:nvPr/>
        </p:nvSpPr>
        <p:spPr>
          <a:xfrm>
            <a:off x="2531869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8"/>
          <p:cNvSpPr txBox="1"/>
          <p:nvPr/>
        </p:nvSpPr>
        <p:spPr>
          <a:xfrm>
            <a:off x="3983981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8"/>
          <p:cNvSpPr txBox="1"/>
          <p:nvPr/>
        </p:nvSpPr>
        <p:spPr>
          <a:xfrm>
            <a:off x="5496150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38"/>
          <p:cNvGrpSpPr/>
          <p:nvPr/>
        </p:nvGrpSpPr>
        <p:grpSpPr>
          <a:xfrm>
            <a:off x="1213113" y="5227424"/>
            <a:ext cx="2476708" cy="510664"/>
            <a:chOff x="1213113" y="5227424"/>
            <a:chExt cx="2476708" cy="510664"/>
          </a:xfrm>
        </p:grpSpPr>
        <p:cxnSp>
          <p:nvCxnSpPr>
            <p:cNvPr id="1155" name="Google Shape;1155;p38"/>
            <p:cNvCxnSpPr/>
            <p:nvPr/>
          </p:nvCxnSpPr>
          <p:spPr>
            <a:xfrm>
              <a:off x="1213113" y="5232752"/>
              <a:ext cx="2116669" cy="50533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56" name="Google Shape;1156;p38"/>
            <p:cNvCxnSpPr/>
            <p:nvPr/>
          </p:nvCxnSpPr>
          <p:spPr>
            <a:xfrm>
              <a:off x="3689821" y="5227424"/>
              <a:ext cx="0" cy="50476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157" name="Google Shape;1157;p38"/>
          <p:cNvSpPr txBox="1"/>
          <p:nvPr/>
        </p:nvSpPr>
        <p:spPr>
          <a:xfrm>
            <a:off x="6820165" y="2466898"/>
            <a:ext cx="137409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пишем “0”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8"/>
          <p:cNvSpPr txBox="1"/>
          <p:nvPr/>
        </p:nvSpPr>
        <p:spPr>
          <a:xfrm>
            <a:off x="6820165" y="3259874"/>
            <a:ext cx="137409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пишем “1”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8"/>
          <p:cNvSpPr txBox="1"/>
          <p:nvPr/>
        </p:nvSpPr>
        <p:spPr>
          <a:xfrm>
            <a:off x="6820165" y="5640864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p38"/>
          <p:cNvGrpSpPr/>
          <p:nvPr/>
        </p:nvGrpSpPr>
        <p:grpSpPr>
          <a:xfrm>
            <a:off x="539552" y="4941168"/>
            <a:ext cx="6048672" cy="289095"/>
            <a:chOff x="539552" y="4941168"/>
            <a:chExt cx="6048672" cy="289095"/>
          </a:xfrm>
        </p:grpSpPr>
        <p:sp>
          <p:nvSpPr>
            <p:cNvPr id="1161" name="Google Shape;1161;p38"/>
            <p:cNvSpPr/>
            <p:nvPr/>
          </p:nvSpPr>
          <p:spPr>
            <a:xfrm>
              <a:off x="1213113" y="4942231"/>
              <a:ext cx="24696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539552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563888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4" name="Google Shape;1164;p38"/>
            <p:cNvCxnSpPr>
              <a:stCxn id="1162" idx="0"/>
              <a:endCxn id="1162" idx="2"/>
            </p:cNvCxnSpPr>
            <p:nvPr/>
          </p:nvCxnSpPr>
          <p:spPr>
            <a:xfrm>
              <a:off x="2051720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5" name="Google Shape;1165;p38"/>
            <p:cNvCxnSpPr>
              <a:stCxn id="1163" idx="0"/>
              <a:endCxn id="1163" idx="2"/>
            </p:cNvCxnSpPr>
            <p:nvPr/>
          </p:nvCxnSpPr>
          <p:spPr>
            <a:xfrm>
              <a:off x="5076056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66" name="Google Shape;1166;p38"/>
          <p:cNvGrpSpPr/>
          <p:nvPr/>
        </p:nvGrpSpPr>
        <p:grpSpPr>
          <a:xfrm>
            <a:off x="1213113" y="4437112"/>
            <a:ext cx="4939287" cy="502280"/>
            <a:chOff x="1213113" y="4437112"/>
            <a:chExt cx="4939287" cy="502280"/>
          </a:xfrm>
        </p:grpSpPr>
        <p:cxnSp>
          <p:nvCxnSpPr>
            <p:cNvPr id="1167" name="Google Shape;1167;p38"/>
            <p:cNvCxnSpPr/>
            <p:nvPr/>
          </p:nvCxnSpPr>
          <p:spPr>
            <a:xfrm>
              <a:off x="1213113" y="4437112"/>
              <a:ext cx="1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68" name="Google Shape;1168;p38"/>
            <p:cNvCxnSpPr/>
            <p:nvPr/>
          </p:nvCxnSpPr>
          <p:spPr>
            <a:xfrm flipH="1">
              <a:off x="3682713" y="4437112"/>
              <a:ext cx="2469687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69" name="Google Shape;1169;p38"/>
          <p:cNvGrpSpPr/>
          <p:nvPr/>
        </p:nvGrpSpPr>
        <p:grpSpPr>
          <a:xfrm>
            <a:off x="539552" y="4149080"/>
            <a:ext cx="6048672" cy="288032"/>
            <a:chOff x="539552" y="4149080"/>
            <a:chExt cx="6048672" cy="288032"/>
          </a:xfrm>
        </p:grpSpPr>
        <p:sp>
          <p:nvSpPr>
            <p:cNvPr id="1170" name="Google Shape;1170;p38"/>
            <p:cNvSpPr/>
            <p:nvPr/>
          </p:nvSpPr>
          <p:spPr>
            <a:xfrm>
              <a:off x="1213200" y="4149080"/>
              <a:ext cx="49392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1" name="Google Shape;1171;p38"/>
            <p:cNvCxnSpPr>
              <a:stCxn id="1172" idx="0"/>
              <a:endCxn id="1172" idx="2"/>
            </p:cNvCxnSpPr>
            <p:nvPr/>
          </p:nvCxnSpPr>
          <p:spPr>
            <a:xfrm>
              <a:off x="2051720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3" name="Google Shape;1173;p38"/>
            <p:cNvCxnSpPr>
              <a:stCxn id="1174" idx="0"/>
              <a:endCxn id="1174" idx="2"/>
            </p:cNvCxnSpPr>
            <p:nvPr/>
          </p:nvCxnSpPr>
          <p:spPr>
            <a:xfrm>
              <a:off x="5076056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2" name="Google Shape;1172;p38"/>
            <p:cNvSpPr/>
            <p:nvPr/>
          </p:nvSpPr>
          <p:spPr>
            <a:xfrm>
              <a:off x="539552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563888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38"/>
          <p:cNvGrpSpPr/>
          <p:nvPr/>
        </p:nvGrpSpPr>
        <p:grpSpPr>
          <a:xfrm>
            <a:off x="539553" y="3644136"/>
            <a:ext cx="6048671" cy="503168"/>
            <a:chOff x="539553" y="3644136"/>
            <a:chExt cx="6048671" cy="503168"/>
          </a:xfrm>
        </p:grpSpPr>
        <p:cxnSp>
          <p:nvCxnSpPr>
            <p:cNvPr id="1176" name="Google Shape;1176;p38"/>
            <p:cNvCxnSpPr/>
            <p:nvPr/>
          </p:nvCxnSpPr>
          <p:spPr>
            <a:xfrm flipH="1">
              <a:off x="539553" y="3644136"/>
              <a:ext cx="3024385" cy="50316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77" name="Google Shape;1177;p38"/>
            <p:cNvCxnSpPr/>
            <p:nvPr/>
          </p:nvCxnSpPr>
          <p:spPr>
            <a:xfrm>
              <a:off x="6588175" y="3644136"/>
              <a:ext cx="49" cy="50316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78" name="Google Shape;1178;p38"/>
            <p:cNvCxnSpPr/>
            <p:nvPr/>
          </p:nvCxnSpPr>
          <p:spPr>
            <a:xfrm flipH="1">
              <a:off x="1213114" y="3644136"/>
              <a:ext cx="2674835" cy="50316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9" name="Google Shape;1179;p38"/>
            <p:cNvCxnSpPr/>
            <p:nvPr/>
          </p:nvCxnSpPr>
          <p:spPr>
            <a:xfrm flipH="1">
              <a:off x="6152400" y="3644136"/>
              <a:ext cx="216176" cy="50316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80" name="Google Shape;1180;p38"/>
          <p:cNvGrpSpPr/>
          <p:nvPr/>
        </p:nvGrpSpPr>
        <p:grpSpPr>
          <a:xfrm>
            <a:off x="539552" y="3356136"/>
            <a:ext cx="6048672" cy="290664"/>
            <a:chOff x="539552" y="3356136"/>
            <a:chExt cx="6048672" cy="290664"/>
          </a:xfrm>
        </p:grpSpPr>
        <p:sp>
          <p:nvSpPr>
            <p:cNvPr id="1181" name="Google Shape;1181;p38"/>
            <p:cNvSpPr/>
            <p:nvPr/>
          </p:nvSpPr>
          <p:spPr>
            <a:xfrm>
              <a:off x="3887999" y="3356136"/>
              <a:ext cx="2484000" cy="2880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39552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3563888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4" name="Google Shape;1184;p38"/>
            <p:cNvCxnSpPr>
              <a:stCxn id="1182" idx="0"/>
              <a:endCxn id="1182" idx="2"/>
            </p:cNvCxnSpPr>
            <p:nvPr/>
          </p:nvCxnSpPr>
          <p:spPr>
            <a:xfrm>
              <a:off x="2051720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5" name="Google Shape;1185;p38"/>
            <p:cNvCxnSpPr>
              <a:stCxn id="1183" idx="0"/>
              <a:endCxn id="1183" idx="2"/>
            </p:cNvCxnSpPr>
            <p:nvPr/>
          </p:nvCxnSpPr>
          <p:spPr>
            <a:xfrm>
              <a:off x="5076056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86" name="Google Shape;1186;p38"/>
          <p:cNvGrpSpPr/>
          <p:nvPr/>
        </p:nvGrpSpPr>
        <p:grpSpPr>
          <a:xfrm>
            <a:off x="539502" y="2852936"/>
            <a:ext cx="6048722" cy="504056"/>
            <a:chOff x="539502" y="2852936"/>
            <a:chExt cx="6048722" cy="504056"/>
          </a:xfrm>
        </p:grpSpPr>
        <p:cxnSp>
          <p:nvCxnSpPr>
            <p:cNvPr id="1187" name="Google Shape;1187;p38"/>
            <p:cNvCxnSpPr/>
            <p:nvPr/>
          </p:nvCxnSpPr>
          <p:spPr>
            <a:xfrm>
              <a:off x="3563938" y="2852936"/>
              <a:ext cx="3024286" cy="50405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88" name="Google Shape;1188;p38"/>
            <p:cNvCxnSpPr/>
            <p:nvPr/>
          </p:nvCxnSpPr>
          <p:spPr>
            <a:xfrm>
              <a:off x="539502" y="2852936"/>
              <a:ext cx="50" cy="50405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189" name="Google Shape;1189;p38"/>
            <p:cNvCxnSpPr/>
            <p:nvPr/>
          </p:nvCxnSpPr>
          <p:spPr>
            <a:xfrm>
              <a:off x="2213950" y="2852936"/>
              <a:ext cx="1673999" cy="503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90" name="Google Shape;1190;p38"/>
            <p:cNvCxnSpPr/>
            <p:nvPr/>
          </p:nvCxnSpPr>
          <p:spPr>
            <a:xfrm>
              <a:off x="3456000" y="2852936"/>
              <a:ext cx="2912576" cy="503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91" name="Google Shape;1191;p38"/>
          <p:cNvGrpSpPr/>
          <p:nvPr/>
        </p:nvGrpSpPr>
        <p:grpSpPr>
          <a:xfrm>
            <a:off x="539552" y="2564904"/>
            <a:ext cx="6048672" cy="288032"/>
            <a:chOff x="539552" y="2564904"/>
            <a:chExt cx="6048672" cy="288032"/>
          </a:xfrm>
        </p:grpSpPr>
        <p:sp>
          <p:nvSpPr>
            <p:cNvPr id="1192" name="Google Shape;1192;p38"/>
            <p:cNvSpPr/>
            <p:nvPr/>
          </p:nvSpPr>
          <p:spPr>
            <a:xfrm>
              <a:off x="2214000" y="2564904"/>
              <a:ext cx="12420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539552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3563888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5" name="Google Shape;1195;p38"/>
            <p:cNvCxnSpPr>
              <a:stCxn id="1193" idx="0"/>
              <a:endCxn id="1193" idx="2"/>
            </p:cNvCxnSpPr>
            <p:nvPr/>
          </p:nvCxnSpPr>
          <p:spPr>
            <a:xfrm>
              <a:off x="2051720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6" name="Google Shape;1196;p38"/>
            <p:cNvCxnSpPr>
              <a:stCxn id="1194" idx="0"/>
              <a:endCxn id="1194" idx="2"/>
            </p:cNvCxnSpPr>
            <p:nvPr/>
          </p:nvCxnSpPr>
          <p:spPr>
            <a:xfrm>
              <a:off x="5076056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97" name="Google Shape;1197;p38"/>
          <p:cNvGrpSpPr/>
          <p:nvPr/>
        </p:nvGrpSpPr>
        <p:grpSpPr>
          <a:xfrm>
            <a:off x="609903" y="2053004"/>
            <a:ext cx="3600001" cy="511900"/>
            <a:chOff x="609903" y="2053004"/>
            <a:chExt cx="3600001" cy="511900"/>
          </a:xfrm>
        </p:grpSpPr>
        <p:cxnSp>
          <p:nvCxnSpPr>
            <p:cNvPr id="1198" name="Google Shape;1198;p38"/>
            <p:cNvCxnSpPr/>
            <p:nvPr/>
          </p:nvCxnSpPr>
          <p:spPr>
            <a:xfrm>
              <a:off x="609903" y="2060848"/>
              <a:ext cx="1604047" cy="50405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99" name="Google Shape;1199;p38"/>
            <p:cNvCxnSpPr/>
            <p:nvPr/>
          </p:nvCxnSpPr>
          <p:spPr>
            <a:xfrm flipH="1">
              <a:off x="3456000" y="2053004"/>
              <a:ext cx="753904" cy="511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00" name="Google Shape;1200;p38"/>
          <p:cNvGrpSpPr/>
          <p:nvPr/>
        </p:nvGrpSpPr>
        <p:grpSpPr>
          <a:xfrm>
            <a:off x="539552" y="1772816"/>
            <a:ext cx="6048672" cy="288032"/>
            <a:chOff x="539552" y="1772816"/>
            <a:chExt cx="6048672" cy="288032"/>
          </a:xfrm>
        </p:grpSpPr>
        <p:sp>
          <p:nvSpPr>
            <p:cNvPr id="1201" name="Google Shape;1201;p38"/>
            <p:cNvSpPr/>
            <p:nvPr/>
          </p:nvSpPr>
          <p:spPr>
            <a:xfrm>
              <a:off x="609903" y="1785048"/>
              <a:ext cx="3600000" cy="267956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539552" y="177281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3563888" y="177281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4" name="Google Shape;1204;p38"/>
            <p:cNvCxnSpPr>
              <a:stCxn id="1202" idx="0"/>
              <a:endCxn id="1202" idx="2"/>
            </p:cNvCxnSpPr>
            <p:nvPr/>
          </p:nvCxnSpPr>
          <p:spPr>
            <a:xfrm>
              <a:off x="2051720" y="177281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5" name="Google Shape;1205;p38"/>
            <p:cNvCxnSpPr>
              <a:stCxn id="1203" idx="0"/>
              <a:endCxn id="1203" idx="2"/>
            </p:cNvCxnSpPr>
            <p:nvPr/>
          </p:nvCxnSpPr>
          <p:spPr>
            <a:xfrm>
              <a:off x="5076056" y="177281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06" name="Google Shape;1206;p38"/>
          <p:cNvSpPr txBox="1"/>
          <p:nvPr/>
        </p:nvSpPr>
        <p:spPr>
          <a:xfrm>
            <a:off x="71658" y="4055156"/>
            <a:ext cx="38985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38"/>
          <p:cNvSpPr txBox="1"/>
          <p:nvPr/>
        </p:nvSpPr>
        <p:spPr>
          <a:xfrm>
            <a:off x="395536" y="1988840"/>
            <a:ext cx="553357" cy="3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8"/>
          <p:cNvSpPr txBox="1"/>
          <p:nvPr/>
        </p:nvSpPr>
        <p:spPr>
          <a:xfrm>
            <a:off x="4067944" y="1979740"/>
            <a:ext cx="553357" cy="3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8"/>
          <p:cNvSpPr txBox="1"/>
          <p:nvPr/>
        </p:nvSpPr>
        <p:spPr>
          <a:xfrm>
            <a:off x="266583" y="40877"/>
            <a:ext cx="9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Bits plus follow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Пример: …BACB… (1)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920" y="1124744"/>
            <a:ext cx="674035" cy="134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1" name="Google Shape;1211;p38"/>
          <p:cNvGrpSpPr/>
          <p:nvPr/>
        </p:nvGrpSpPr>
        <p:grpSpPr>
          <a:xfrm>
            <a:off x="4682001" y="199867"/>
            <a:ext cx="3812444" cy="765277"/>
            <a:chOff x="4682001" y="199867"/>
            <a:chExt cx="3812444" cy="765277"/>
          </a:xfrm>
        </p:grpSpPr>
        <p:cxnSp>
          <p:nvCxnSpPr>
            <p:cNvPr id="1212" name="Google Shape;1212;p38"/>
            <p:cNvCxnSpPr/>
            <p:nvPr/>
          </p:nvCxnSpPr>
          <p:spPr>
            <a:xfrm>
              <a:off x="4824027" y="548680"/>
              <a:ext cx="3528392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3" name="Google Shape;1213;p38"/>
            <p:cNvCxnSpPr/>
            <p:nvPr/>
          </p:nvCxnSpPr>
          <p:spPr>
            <a:xfrm>
              <a:off x="4824027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4" name="Google Shape;1214;p38"/>
            <p:cNvCxnSpPr/>
            <p:nvPr/>
          </p:nvCxnSpPr>
          <p:spPr>
            <a:xfrm>
              <a:off x="8352419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5" name="Google Shape;1215;p38"/>
            <p:cNvCxnSpPr/>
            <p:nvPr/>
          </p:nvCxnSpPr>
          <p:spPr>
            <a:xfrm>
              <a:off x="6829251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6" name="Google Shape;1216;p38"/>
            <p:cNvCxnSpPr/>
            <p:nvPr/>
          </p:nvCxnSpPr>
          <p:spPr>
            <a:xfrm>
              <a:off x="7812360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7" name="Google Shape;1217;p38"/>
            <p:cNvSpPr txBox="1"/>
            <p:nvPr/>
          </p:nvSpPr>
          <p:spPr>
            <a:xfrm>
              <a:off x="4682001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8"/>
            <p:cNvSpPr txBox="1"/>
            <p:nvPr/>
          </p:nvSpPr>
          <p:spPr>
            <a:xfrm>
              <a:off x="8210393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8"/>
            <p:cNvSpPr txBox="1"/>
            <p:nvPr/>
          </p:nvSpPr>
          <p:spPr>
            <a:xfrm>
              <a:off x="5648545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8"/>
            <p:cNvSpPr txBox="1"/>
            <p:nvPr/>
          </p:nvSpPr>
          <p:spPr>
            <a:xfrm>
              <a:off x="7179510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8"/>
            <p:cNvSpPr txBox="1"/>
            <p:nvPr/>
          </p:nvSpPr>
          <p:spPr>
            <a:xfrm>
              <a:off x="7903716" y="199867"/>
              <a:ext cx="370614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p38"/>
          <p:cNvSpPr txBox="1"/>
          <p:nvPr/>
        </p:nvSpPr>
        <p:spPr>
          <a:xfrm>
            <a:off x="66084" y="4841944"/>
            <a:ext cx="407484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38"/>
          <p:cNvSpPr txBox="1"/>
          <p:nvPr/>
        </p:nvSpPr>
        <p:spPr>
          <a:xfrm>
            <a:off x="71658" y="1674287"/>
            <a:ext cx="38985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1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9384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4">
            <a:alphaModFix/>
          </a:blip>
          <a:srcRect t="-1" r="67022" b="1964"/>
          <a:stretch/>
        </p:blipFill>
        <p:spPr>
          <a:xfrm>
            <a:off x="6370348" y="-22651"/>
            <a:ext cx="2773652" cy="504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8;p5">
            <a:extLst>
              <a:ext uri="{FF2B5EF4-FFF2-40B4-BE49-F238E27FC236}">
                <a16:creationId xmlns:a16="http://schemas.microsoft.com/office/drawing/2014/main" id="{299D28F7-D135-1136-4E3C-96220380E96A}"/>
              </a:ext>
            </a:extLst>
          </p:cNvPr>
          <p:cNvSpPr txBox="1"/>
          <p:nvPr/>
        </p:nvSpPr>
        <p:spPr>
          <a:xfrm>
            <a:off x="7903382" y="6326350"/>
            <a:ext cx="15630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Habr.com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grpSp>
        <p:nvGrpSpPr>
          <p:cNvPr id="1229" name="Google Shape;1229;p39"/>
          <p:cNvGrpSpPr/>
          <p:nvPr/>
        </p:nvGrpSpPr>
        <p:grpSpPr>
          <a:xfrm>
            <a:off x="539551" y="5733256"/>
            <a:ext cx="6048672" cy="288032"/>
            <a:chOff x="539551" y="5733256"/>
            <a:chExt cx="6048672" cy="288032"/>
          </a:xfrm>
        </p:grpSpPr>
        <p:sp>
          <p:nvSpPr>
            <p:cNvPr id="1230" name="Google Shape;1230;p39"/>
            <p:cNvSpPr/>
            <p:nvPr/>
          </p:nvSpPr>
          <p:spPr>
            <a:xfrm>
              <a:off x="2843287" y="5734808"/>
              <a:ext cx="3168000" cy="2844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539551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563887" y="5733256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3" name="Google Shape;1233;p39"/>
            <p:cNvCxnSpPr>
              <a:stCxn id="1231" idx="0"/>
              <a:endCxn id="1231" idx="2"/>
            </p:cNvCxnSpPr>
            <p:nvPr/>
          </p:nvCxnSpPr>
          <p:spPr>
            <a:xfrm>
              <a:off x="2051719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4" name="Google Shape;1234;p39"/>
            <p:cNvCxnSpPr>
              <a:stCxn id="1232" idx="0"/>
              <a:endCxn id="1232" idx="2"/>
            </p:cNvCxnSpPr>
            <p:nvPr/>
          </p:nvCxnSpPr>
          <p:spPr>
            <a:xfrm>
              <a:off x="5076055" y="5733256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35" name="Google Shape;1235;p39"/>
          <p:cNvSpPr txBox="1"/>
          <p:nvPr/>
        </p:nvSpPr>
        <p:spPr>
          <a:xfrm>
            <a:off x="959647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9"/>
          <p:cNvSpPr txBox="1"/>
          <p:nvPr/>
        </p:nvSpPr>
        <p:spPr>
          <a:xfrm>
            <a:off x="2531869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9"/>
          <p:cNvSpPr txBox="1"/>
          <p:nvPr/>
        </p:nvSpPr>
        <p:spPr>
          <a:xfrm>
            <a:off x="3983981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9"/>
          <p:cNvSpPr txBox="1"/>
          <p:nvPr/>
        </p:nvSpPr>
        <p:spPr>
          <a:xfrm>
            <a:off x="5496150" y="1386514"/>
            <a:ext cx="671979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9" name="Google Shape;1239;p39"/>
          <p:cNvGrpSpPr/>
          <p:nvPr/>
        </p:nvGrpSpPr>
        <p:grpSpPr>
          <a:xfrm>
            <a:off x="539551" y="5225648"/>
            <a:ext cx="6048672" cy="507608"/>
            <a:chOff x="539551" y="5225648"/>
            <a:chExt cx="6048672" cy="507608"/>
          </a:xfrm>
        </p:grpSpPr>
        <p:cxnSp>
          <p:nvCxnSpPr>
            <p:cNvPr id="1240" name="Google Shape;1240;p39"/>
            <p:cNvCxnSpPr/>
            <p:nvPr/>
          </p:nvCxnSpPr>
          <p:spPr>
            <a:xfrm>
              <a:off x="3563887" y="5227424"/>
              <a:ext cx="3024336" cy="5058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41" name="Google Shape;1241;p39"/>
            <p:cNvCxnSpPr/>
            <p:nvPr/>
          </p:nvCxnSpPr>
          <p:spPr>
            <a:xfrm>
              <a:off x="539551" y="5227424"/>
              <a:ext cx="1" cy="5058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42" name="Google Shape;1242;p39"/>
            <p:cNvCxnSpPr/>
            <p:nvPr/>
          </p:nvCxnSpPr>
          <p:spPr>
            <a:xfrm>
              <a:off x="1691680" y="5227424"/>
              <a:ext cx="1151607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43" name="Google Shape;1243;p39"/>
            <p:cNvCxnSpPr/>
            <p:nvPr/>
          </p:nvCxnSpPr>
          <p:spPr>
            <a:xfrm>
              <a:off x="3275856" y="5225648"/>
              <a:ext cx="2735431" cy="5034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244" name="Google Shape;1244;p39"/>
          <p:cNvSpPr txBox="1"/>
          <p:nvPr/>
        </p:nvSpPr>
        <p:spPr>
          <a:xfrm>
            <a:off x="6820165" y="1705533"/>
            <a:ext cx="2172390" cy="42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39"/>
          <p:cNvSpPr txBox="1"/>
          <p:nvPr/>
        </p:nvSpPr>
        <p:spPr>
          <a:xfrm>
            <a:off x="6820165" y="2466898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9"/>
          <p:cNvSpPr txBox="1"/>
          <p:nvPr/>
        </p:nvSpPr>
        <p:spPr>
          <a:xfrm>
            <a:off x="6820165" y="3259874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39"/>
          <p:cNvSpPr txBox="1"/>
          <p:nvPr/>
        </p:nvSpPr>
        <p:spPr>
          <a:xfrm>
            <a:off x="6820165" y="4052850"/>
            <a:ext cx="21723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39"/>
          <p:cNvSpPr txBox="1"/>
          <p:nvPr/>
        </p:nvSpPr>
        <p:spPr>
          <a:xfrm>
            <a:off x="6820165" y="4656641"/>
            <a:ext cx="217239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пишем “01111”</a:t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bits_to_follow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p39"/>
          <p:cNvGrpSpPr/>
          <p:nvPr/>
        </p:nvGrpSpPr>
        <p:grpSpPr>
          <a:xfrm>
            <a:off x="539552" y="4939392"/>
            <a:ext cx="6048672" cy="289808"/>
            <a:chOff x="539552" y="4939392"/>
            <a:chExt cx="6048672" cy="289808"/>
          </a:xfrm>
        </p:grpSpPr>
        <p:sp>
          <p:nvSpPr>
            <p:cNvPr id="1250" name="Google Shape;1250;p39"/>
            <p:cNvSpPr/>
            <p:nvPr/>
          </p:nvSpPr>
          <p:spPr>
            <a:xfrm>
              <a:off x="1691680" y="4939392"/>
              <a:ext cx="1584176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9552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563888" y="49411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3" name="Google Shape;1253;p39"/>
            <p:cNvCxnSpPr>
              <a:stCxn id="1251" idx="0"/>
              <a:endCxn id="1251" idx="2"/>
            </p:cNvCxnSpPr>
            <p:nvPr/>
          </p:nvCxnSpPr>
          <p:spPr>
            <a:xfrm>
              <a:off x="2051720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4" name="Google Shape;1254;p39"/>
            <p:cNvCxnSpPr>
              <a:stCxn id="1252" idx="0"/>
              <a:endCxn id="1252" idx="2"/>
            </p:cNvCxnSpPr>
            <p:nvPr/>
          </p:nvCxnSpPr>
          <p:spPr>
            <a:xfrm>
              <a:off x="5076056" y="49411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55" name="Google Shape;1255;p39"/>
          <p:cNvGrpSpPr/>
          <p:nvPr/>
        </p:nvGrpSpPr>
        <p:grpSpPr>
          <a:xfrm>
            <a:off x="1691680" y="4437112"/>
            <a:ext cx="2808312" cy="502280"/>
            <a:chOff x="1691680" y="4437112"/>
            <a:chExt cx="2808312" cy="502280"/>
          </a:xfrm>
        </p:grpSpPr>
        <p:cxnSp>
          <p:nvCxnSpPr>
            <p:cNvPr id="1256" name="Google Shape;1256;p39"/>
            <p:cNvCxnSpPr/>
            <p:nvPr/>
          </p:nvCxnSpPr>
          <p:spPr>
            <a:xfrm>
              <a:off x="1691680" y="4437112"/>
              <a:ext cx="0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57" name="Google Shape;1257;p39"/>
            <p:cNvCxnSpPr/>
            <p:nvPr/>
          </p:nvCxnSpPr>
          <p:spPr>
            <a:xfrm flipH="1">
              <a:off x="3275856" y="4437112"/>
              <a:ext cx="1224136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58" name="Google Shape;1258;p39"/>
          <p:cNvGrpSpPr/>
          <p:nvPr/>
        </p:nvGrpSpPr>
        <p:grpSpPr>
          <a:xfrm>
            <a:off x="539552" y="4149080"/>
            <a:ext cx="6048672" cy="288032"/>
            <a:chOff x="539552" y="4149080"/>
            <a:chExt cx="6048672" cy="288032"/>
          </a:xfrm>
        </p:grpSpPr>
        <p:sp>
          <p:nvSpPr>
            <p:cNvPr id="1259" name="Google Shape;1259;p39"/>
            <p:cNvSpPr/>
            <p:nvPr/>
          </p:nvSpPr>
          <p:spPr>
            <a:xfrm>
              <a:off x="1691680" y="4149080"/>
              <a:ext cx="2808312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0" name="Google Shape;1260;p39"/>
            <p:cNvCxnSpPr>
              <a:stCxn id="1261" idx="0"/>
              <a:endCxn id="1261" idx="2"/>
            </p:cNvCxnSpPr>
            <p:nvPr/>
          </p:nvCxnSpPr>
          <p:spPr>
            <a:xfrm>
              <a:off x="2051720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2" name="Google Shape;1262;p39"/>
            <p:cNvCxnSpPr>
              <a:stCxn id="1263" idx="0"/>
              <a:endCxn id="1263" idx="2"/>
            </p:cNvCxnSpPr>
            <p:nvPr/>
          </p:nvCxnSpPr>
          <p:spPr>
            <a:xfrm>
              <a:off x="5076056" y="4149080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1" name="Google Shape;1261;p39"/>
            <p:cNvSpPr/>
            <p:nvPr/>
          </p:nvSpPr>
          <p:spPr>
            <a:xfrm>
              <a:off x="539552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3563888" y="4149080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39"/>
          <p:cNvGrpSpPr/>
          <p:nvPr/>
        </p:nvGrpSpPr>
        <p:grpSpPr>
          <a:xfrm>
            <a:off x="539420" y="3645024"/>
            <a:ext cx="6048936" cy="502280"/>
            <a:chOff x="539420" y="3645024"/>
            <a:chExt cx="6048936" cy="502280"/>
          </a:xfrm>
        </p:grpSpPr>
        <p:cxnSp>
          <p:nvCxnSpPr>
            <p:cNvPr id="1265" name="Google Shape;1265;p39"/>
            <p:cNvCxnSpPr>
              <a:stCxn id="1266" idx="2"/>
            </p:cNvCxnSpPr>
            <p:nvPr/>
          </p:nvCxnSpPr>
          <p:spPr>
            <a:xfrm flipH="1">
              <a:off x="539420" y="3646800"/>
              <a:ext cx="1512300" cy="500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67" name="Google Shape;1267;p39"/>
            <p:cNvCxnSpPr>
              <a:stCxn id="1268" idx="2"/>
            </p:cNvCxnSpPr>
            <p:nvPr/>
          </p:nvCxnSpPr>
          <p:spPr>
            <a:xfrm>
              <a:off x="5076056" y="3646800"/>
              <a:ext cx="1512300" cy="500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69" name="Google Shape;1269;p39"/>
            <p:cNvCxnSpPr/>
            <p:nvPr/>
          </p:nvCxnSpPr>
          <p:spPr>
            <a:xfrm flipH="1">
              <a:off x="1691680" y="3645024"/>
              <a:ext cx="936102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0" name="Google Shape;1270;p39"/>
            <p:cNvCxnSpPr/>
            <p:nvPr/>
          </p:nvCxnSpPr>
          <p:spPr>
            <a:xfrm>
              <a:off x="4031782" y="3645024"/>
              <a:ext cx="468208" cy="5022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71" name="Google Shape;1271;p39"/>
          <p:cNvGrpSpPr/>
          <p:nvPr/>
        </p:nvGrpSpPr>
        <p:grpSpPr>
          <a:xfrm>
            <a:off x="539552" y="3358768"/>
            <a:ext cx="6048672" cy="288064"/>
            <a:chOff x="539552" y="3358768"/>
            <a:chExt cx="6048672" cy="288064"/>
          </a:xfrm>
        </p:grpSpPr>
        <p:sp>
          <p:nvSpPr>
            <p:cNvPr id="1272" name="Google Shape;1272;p39"/>
            <p:cNvSpPr/>
            <p:nvPr/>
          </p:nvSpPr>
          <p:spPr>
            <a:xfrm>
              <a:off x="2627782" y="3358832"/>
              <a:ext cx="1404000" cy="288000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539552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3563888" y="3358768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3" name="Google Shape;1273;p39"/>
            <p:cNvCxnSpPr>
              <a:stCxn id="1266" idx="0"/>
              <a:endCxn id="1266" idx="2"/>
            </p:cNvCxnSpPr>
            <p:nvPr/>
          </p:nvCxnSpPr>
          <p:spPr>
            <a:xfrm>
              <a:off x="2051720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4" name="Google Shape;1274;p39"/>
            <p:cNvCxnSpPr>
              <a:stCxn id="1268" idx="0"/>
              <a:endCxn id="1268" idx="2"/>
            </p:cNvCxnSpPr>
            <p:nvPr/>
          </p:nvCxnSpPr>
          <p:spPr>
            <a:xfrm>
              <a:off x="5076056" y="3358768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75" name="Google Shape;1275;p39"/>
          <p:cNvGrpSpPr/>
          <p:nvPr/>
        </p:nvGrpSpPr>
        <p:grpSpPr>
          <a:xfrm>
            <a:off x="539420" y="2852936"/>
            <a:ext cx="6048936" cy="508888"/>
            <a:chOff x="539420" y="2852936"/>
            <a:chExt cx="6048936" cy="508888"/>
          </a:xfrm>
        </p:grpSpPr>
        <p:cxnSp>
          <p:nvCxnSpPr>
            <p:cNvPr id="1276" name="Google Shape;1276;p39"/>
            <p:cNvCxnSpPr>
              <a:stCxn id="1277" idx="2"/>
            </p:cNvCxnSpPr>
            <p:nvPr/>
          </p:nvCxnSpPr>
          <p:spPr>
            <a:xfrm>
              <a:off x="5076056" y="2852936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78" name="Google Shape;1278;p39"/>
            <p:cNvCxnSpPr>
              <a:stCxn id="1279" idx="2"/>
            </p:cNvCxnSpPr>
            <p:nvPr/>
          </p:nvCxnSpPr>
          <p:spPr>
            <a:xfrm flipH="1">
              <a:off x="539420" y="2852936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80" name="Google Shape;1280;p39"/>
            <p:cNvCxnSpPr/>
            <p:nvPr/>
          </p:nvCxnSpPr>
          <p:spPr>
            <a:xfrm flipH="1">
              <a:off x="2627784" y="2852936"/>
              <a:ext cx="468105" cy="50888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81" name="Google Shape;1281;p39"/>
            <p:cNvCxnSpPr/>
            <p:nvPr/>
          </p:nvCxnSpPr>
          <p:spPr>
            <a:xfrm>
              <a:off x="3797840" y="2852936"/>
              <a:ext cx="233942" cy="50405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282" name="Google Shape;1282;p39"/>
          <p:cNvGrpSpPr/>
          <p:nvPr/>
        </p:nvGrpSpPr>
        <p:grpSpPr>
          <a:xfrm>
            <a:off x="539552" y="2564904"/>
            <a:ext cx="6048672" cy="288032"/>
            <a:chOff x="539552" y="2564904"/>
            <a:chExt cx="6048672" cy="288032"/>
          </a:xfrm>
        </p:grpSpPr>
        <p:sp>
          <p:nvSpPr>
            <p:cNvPr id="1283" name="Google Shape;1283;p39"/>
            <p:cNvSpPr/>
            <p:nvPr/>
          </p:nvSpPr>
          <p:spPr>
            <a:xfrm>
              <a:off x="3095912" y="2564904"/>
              <a:ext cx="702000" cy="288032"/>
            </a:xfrm>
            <a:prstGeom prst="rect">
              <a:avLst/>
            </a:prstGeom>
            <a:solidFill>
              <a:srgbClr val="FFC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39552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563888" y="2564904"/>
              <a:ext cx="3024336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4" name="Google Shape;1284;p39"/>
            <p:cNvCxnSpPr>
              <a:stCxn id="1279" idx="0"/>
              <a:endCxn id="1279" idx="2"/>
            </p:cNvCxnSpPr>
            <p:nvPr/>
          </p:nvCxnSpPr>
          <p:spPr>
            <a:xfrm>
              <a:off x="2051720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5" name="Google Shape;1285;p39"/>
            <p:cNvCxnSpPr>
              <a:stCxn id="1277" idx="0"/>
              <a:endCxn id="1277" idx="2"/>
            </p:cNvCxnSpPr>
            <p:nvPr/>
          </p:nvCxnSpPr>
          <p:spPr>
            <a:xfrm>
              <a:off x="5076056" y="2564904"/>
              <a:ext cx="0" cy="288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6" name="Google Shape;1286;p39"/>
          <p:cNvGrpSpPr/>
          <p:nvPr/>
        </p:nvGrpSpPr>
        <p:grpSpPr>
          <a:xfrm>
            <a:off x="539420" y="2059072"/>
            <a:ext cx="6048936" cy="505832"/>
            <a:chOff x="539420" y="2059072"/>
            <a:chExt cx="6048936" cy="505832"/>
          </a:xfrm>
        </p:grpSpPr>
        <p:cxnSp>
          <p:nvCxnSpPr>
            <p:cNvPr id="1287" name="Google Shape;1287;p39"/>
            <p:cNvCxnSpPr>
              <a:stCxn id="1288" idx="2"/>
            </p:cNvCxnSpPr>
            <p:nvPr/>
          </p:nvCxnSpPr>
          <p:spPr>
            <a:xfrm>
              <a:off x="5076056" y="2060848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89" name="Google Shape;1289;p39"/>
            <p:cNvCxnSpPr>
              <a:stCxn id="1290" idx="2"/>
            </p:cNvCxnSpPr>
            <p:nvPr/>
          </p:nvCxnSpPr>
          <p:spPr>
            <a:xfrm flipH="1">
              <a:off x="539420" y="2060848"/>
              <a:ext cx="1512300" cy="504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1291" name="Google Shape;1291;p39"/>
            <p:cNvCxnSpPr/>
            <p:nvPr/>
          </p:nvCxnSpPr>
          <p:spPr>
            <a:xfrm flipH="1">
              <a:off x="3095889" y="2059072"/>
              <a:ext cx="233975" cy="50583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92" name="Google Shape;1292;p39"/>
            <p:cNvCxnSpPr/>
            <p:nvPr/>
          </p:nvCxnSpPr>
          <p:spPr>
            <a:xfrm>
              <a:off x="3682713" y="2059072"/>
              <a:ext cx="115127" cy="50583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293" name="Google Shape;1293;p39"/>
          <p:cNvSpPr/>
          <p:nvPr/>
        </p:nvSpPr>
        <p:spPr>
          <a:xfrm>
            <a:off x="3329913" y="1772816"/>
            <a:ext cx="352800" cy="286256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39"/>
          <p:cNvSpPr/>
          <p:nvPr/>
        </p:nvSpPr>
        <p:spPr>
          <a:xfrm>
            <a:off x="539552" y="1772816"/>
            <a:ext cx="3024336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39"/>
          <p:cNvSpPr/>
          <p:nvPr/>
        </p:nvSpPr>
        <p:spPr>
          <a:xfrm>
            <a:off x="3563888" y="1772816"/>
            <a:ext cx="3024336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39"/>
          <p:cNvCxnSpPr>
            <a:stCxn id="1290" idx="0"/>
            <a:endCxn id="1290" idx="2"/>
          </p:cNvCxnSpPr>
          <p:nvPr/>
        </p:nvCxnSpPr>
        <p:spPr>
          <a:xfrm>
            <a:off x="2051720" y="1772816"/>
            <a:ext cx="0" cy="28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5" name="Google Shape;1295;p39"/>
          <p:cNvCxnSpPr>
            <a:stCxn id="1288" idx="0"/>
            <a:endCxn id="1288" idx="2"/>
          </p:cNvCxnSpPr>
          <p:nvPr/>
        </p:nvCxnSpPr>
        <p:spPr>
          <a:xfrm>
            <a:off x="5076056" y="1772816"/>
            <a:ext cx="0" cy="28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6" name="Google Shape;1296;p39"/>
          <p:cNvSpPr txBox="1"/>
          <p:nvPr/>
        </p:nvSpPr>
        <p:spPr>
          <a:xfrm>
            <a:off x="71658" y="4055156"/>
            <a:ext cx="389850" cy="48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39"/>
          <p:cNvSpPr txBox="1"/>
          <p:nvPr/>
        </p:nvSpPr>
        <p:spPr>
          <a:xfrm>
            <a:off x="3070484" y="1410142"/>
            <a:ext cx="553357" cy="3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39"/>
          <p:cNvSpPr txBox="1"/>
          <p:nvPr/>
        </p:nvSpPr>
        <p:spPr>
          <a:xfrm>
            <a:off x="3473227" y="1398857"/>
            <a:ext cx="553357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i-1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9" name="Google Shape;129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920" y="6233184"/>
            <a:ext cx="674035" cy="13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39"/>
          <p:cNvSpPr txBox="1"/>
          <p:nvPr/>
        </p:nvSpPr>
        <p:spPr>
          <a:xfrm>
            <a:off x="266583" y="40877"/>
            <a:ext cx="9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Bits plus follow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Пример: …BACB… (2)</a:t>
            </a: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39"/>
          <p:cNvSpPr txBox="1"/>
          <p:nvPr/>
        </p:nvSpPr>
        <p:spPr>
          <a:xfrm>
            <a:off x="301204" y="965144"/>
            <a:ext cx="8691347" cy="416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Длина интервала стала меньше половины, не можем сразу определить бит: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2" name="Google Shape;1302;p39"/>
          <p:cNvGrpSpPr/>
          <p:nvPr/>
        </p:nvGrpSpPr>
        <p:grpSpPr>
          <a:xfrm>
            <a:off x="4682001" y="199867"/>
            <a:ext cx="3812444" cy="765277"/>
            <a:chOff x="4682001" y="199867"/>
            <a:chExt cx="3812444" cy="765277"/>
          </a:xfrm>
        </p:grpSpPr>
        <p:cxnSp>
          <p:nvCxnSpPr>
            <p:cNvPr id="1303" name="Google Shape;1303;p39"/>
            <p:cNvCxnSpPr/>
            <p:nvPr/>
          </p:nvCxnSpPr>
          <p:spPr>
            <a:xfrm>
              <a:off x="4824027" y="548680"/>
              <a:ext cx="3528392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39"/>
            <p:cNvCxnSpPr/>
            <p:nvPr/>
          </p:nvCxnSpPr>
          <p:spPr>
            <a:xfrm>
              <a:off x="4824027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5" name="Google Shape;1305;p39"/>
            <p:cNvCxnSpPr/>
            <p:nvPr/>
          </p:nvCxnSpPr>
          <p:spPr>
            <a:xfrm>
              <a:off x="8352419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6" name="Google Shape;1306;p39"/>
            <p:cNvCxnSpPr/>
            <p:nvPr/>
          </p:nvCxnSpPr>
          <p:spPr>
            <a:xfrm>
              <a:off x="6829251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7" name="Google Shape;1307;p39"/>
            <p:cNvCxnSpPr/>
            <p:nvPr/>
          </p:nvCxnSpPr>
          <p:spPr>
            <a:xfrm>
              <a:off x="7812360" y="440668"/>
              <a:ext cx="0" cy="216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8" name="Google Shape;1308;p39"/>
            <p:cNvSpPr txBox="1"/>
            <p:nvPr/>
          </p:nvSpPr>
          <p:spPr>
            <a:xfrm>
              <a:off x="4682001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9"/>
            <p:cNvSpPr txBox="1"/>
            <p:nvPr/>
          </p:nvSpPr>
          <p:spPr>
            <a:xfrm>
              <a:off x="8210393" y="642876"/>
              <a:ext cx="284052" cy="3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ctr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9"/>
            <p:cNvSpPr txBox="1"/>
            <p:nvPr/>
          </p:nvSpPr>
          <p:spPr>
            <a:xfrm>
              <a:off x="5648545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9"/>
            <p:cNvSpPr txBox="1"/>
            <p:nvPr/>
          </p:nvSpPr>
          <p:spPr>
            <a:xfrm>
              <a:off x="7179510" y="199867"/>
              <a:ext cx="356188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9"/>
            <p:cNvSpPr txBox="1"/>
            <p:nvPr/>
          </p:nvSpPr>
          <p:spPr>
            <a:xfrm>
              <a:off x="7903716" y="199867"/>
              <a:ext cx="370614" cy="420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1169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1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2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508" name="Google Shape;1508;p221"/>
          <p:cNvSpPr txBox="1"/>
          <p:nvPr/>
        </p:nvSpPr>
        <p:spPr>
          <a:xfrm>
            <a:off x="251520" y="41932"/>
            <a:ext cx="9000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677AC"/>
                </a:solidFill>
                <a:latin typeface="Arial"/>
                <a:ea typeface="Arial"/>
                <a:cs typeface="Arial"/>
                <a:sym typeface="Arial"/>
              </a:rPr>
              <a:t>Реальная процедура расжатия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221"/>
          <p:cNvSpPr txBox="1"/>
          <p:nvPr/>
        </p:nvSpPr>
        <p:spPr>
          <a:xfrm>
            <a:off x="89700" y="648593"/>
            <a:ext cx="8964600" cy="615135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1E873-7FE2-BCD8-586B-4B7AE7D41636}"/>
              </a:ext>
            </a:extLst>
          </p:cNvPr>
          <p:cNvSpPr txBox="1"/>
          <p:nvPr/>
        </p:nvSpPr>
        <p:spPr>
          <a:xfrm>
            <a:off x="71550" y="648593"/>
            <a:ext cx="90009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ru-RU" sz="1700" baseline="-25000" dirty="0">
                <a:solidFill>
                  <a:srgbClr val="3B3B3B"/>
                </a:solidFill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65535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b[clast];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sz="1700" dirty="0">
                <a:latin typeface="Menlo" panose="020B0609030804020204" pitchFamily="49" charset="0"/>
              </a:rPr>
              <a:t>+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Half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16384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32768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49152</a:t>
            </a:r>
            <a:endParaRPr lang="en-GB" sz="17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CompressedFile.ReadByte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Значение двоичной дроби – первые биты из файла</a:t>
            </a:r>
          </a:p>
          <a:p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CompressedFile.EOF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 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IndexForSymbol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(c);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Находим его индекс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b[j]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delitel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(;;)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{}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Half) 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Half;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ru-RU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ru-RU" sz="17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Third_qtr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First_qtr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l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h</a:t>
            </a:r>
            <a:r>
              <a:rPr lang="en-GB" sz="1700" b="0" baseline="-250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sz="1700" b="0" baseline="-25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baseline="-2500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US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value +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CompressedFile.ReadBit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 </a:t>
            </a:r>
            <a:r>
              <a:rPr lang="en-GB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Добавляем бит из файла</a:t>
            </a:r>
          </a:p>
          <a:p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7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DataFile.Writesym</a:t>
            </a:r>
            <a:r>
              <a:rPr lang="en-GB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с); </a:t>
            </a:r>
            <a:r>
              <a:rPr lang="ru-RU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ru-RU" sz="1700" dirty="0">
                <a:solidFill>
                  <a:srgbClr val="3B3B3B"/>
                </a:solidFill>
                <a:latin typeface="Menlo" panose="020B0609030804020204" pitchFamily="49" charset="0"/>
              </a:rPr>
              <a:t>С</a:t>
            </a:r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брасываем символ в файл</a:t>
            </a:r>
          </a:p>
          <a:p>
            <a:r>
              <a:rPr lang="ru-RU" sz="17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2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Работа целочисленного алгоритма</a:t>
            </a:r>
            <a:endParaRPr/>
          </a:p>
        </p:txBody>
      </p:sp>
      <p:sp>
        <p:nvSpPr>
          <p:cNvPr id="1515" name="Google Shape;1515;p22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516" name="Google Shape;1516;p22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Пример сжатия цепочки:</a:t>
            </a:r>
            <a:endParaRPr/>
          </a:p>
        </p:txBody>
      </p:sp>
      <p:graphicFrame>
        <p:nvGraphicFramePr>
          <p:cNvPr id="1517" name="Google Shape;1517;p222"/>
          <p:cNvGraphicFramePr/>
          <p:nvPr>
            <p:extLst>
              <p:ext uri="{D42A27DB-BD31-4B8C-83A1-F6EECF244321}">
                <p14:modId xmlns:p14="http://schemas.microsoft.com/office/powerpoint/2010/main" val="4098910299"/>
              </p:ext>
            </p:extLst>
          </p:nvPr>
        </p:nvGraphicFramePr>
        <p:xfrm>
          <a:off x="395537" y="2007220"/>
          <a:ext cx="8352899" cy="3923661"/>
        </p:xfrm>
        <a:graphic>
          <a:graphicData uri="http://schemas.openxmlformats.org/drawingml/2006/table">
            <a:tbl>
              <a:tblPr>
                <a:noFill/>
                <a:tableStyleId>{9D1F9EC1-2DEA-401A-96AE-67E23ED115A0}</a:tableStyleId>
              </a:tblPr>
              <a:tblGrid>
                <a:gridCol w="340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6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1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3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8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/>
                        <a:t> </a:t>
                      </a:r>
                      <a:endParaRPr sz="1800" b="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65535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К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32767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19660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65535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13104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О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28832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13104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57665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26208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010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В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48227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41937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58143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7816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010101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”.”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58143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53111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35967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15836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01010111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К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25901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21875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38071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21964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0101011101</a:t>
                      </a:r>
                      <a:endParaRPr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О</a:t>
                      </a:r>
                      <a:endParaRPr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26795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21964</a:t>
                      </a:r>
                      <a:endParaRPr sz="1800" u="none" strike="noStrike" cap="none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41647</a:t>
                      </a:r>
                      <a:endParaRPr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22320</a:t>
                      </a:r>
                      <a:endParaRPr dirty="0"/>
                    </a:p>
                  </a:txBody>
                  <a:tcPr marL="106200" marR="106200" marT="53100" marB="531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010101110101</a:t>
                      </a:r>
                      <a:endParaRPr dirty="0"/>
                    </a:p>
                  </a:txBody>
                  <a:tcPr marL="106200" marR="106200" marT="53100" marB="53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Google Shape;1337;p42">
            <a:extLst>
              <a:ext uri="{FF2B5EF4-FFF2-40B4-BE49-F238E27FC236}">
                <a16:creationId xmlns:a16="http://schemas.microsoft.com/office/drawing/2014/main" id="{CBC0FE2F-DC02-2830-8B96-7AF67B93B220}"/>
              </a:ext>
            </a:extLst>
          </p:cNvPr>
          <p:cNvSpPr/>
          <p:nvPr/>
        </p:nvSpPr>
        <p:spPr>
          <a:xfrm>
            <a:off x="553118" y="2224597"/>
            <a:ext cx="143752" cy="2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340;p42">
            <a:extLst>
              <a:ext uri="{FF2B5EF4-FFF2-40B4-BE49-F238E27FC236}">
                <a16:creationId xmlns:a16="http://schemas.microsoft.com/office/drawing/2014/main" id="{389F2369-9168-9F9D-9C94-136DECD1F70F}"/>
              </a:ext>
            </a:extLst>
          </p:cNvPr>
          <p:cNvSpPr/>
          <p:nvPr/>
        </p:nvSpPr>
        <p:spPr>
          <a:xfrm>
            <a:off x="854451" y="2224597"/>
            <a:ext cx="1199980" cy="23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Символ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600" b="1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343;p42">
            <a:extLst>
              <a:ext uri="{FF2B5EF4-FFF2-40B4-BE49-F238E27FC236}">
                <a16:creationId xmlns:a16="http://schemas.microsoft.com/office/drawing/2014/main" id="{C41C7738-92E5-343E-E095-5D0E17D64D07}"/>
              </a:ext>
            </a:extLst>
          </p:cNvPr>
          <p:cNvSpPr/>
          <p:nvPr/>
        </p:nvSpPr>
        <p:spPr>
          <a:xfrm>
            <a:off x="2513744" y="2237360"/>
            <a:ext cx="298779" cy="20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46;p42">
            <a:extLst>
              <a:ext uri="{FF2B5EF4-FFF2-40B4-BE49-F238E27FC236}">
                <a16:creationId xmlns:a16="http://schemas.microsoft.com/office/drawing/2014/main" id="{119CC41D-5DF3-E1F3-2601-1FF489E35F49}"/>
              </a:ext>
            </a:extLst>
          </p:cNvPr>
          <p:cNvSpPr/>
          <p:nvPr/>
        </p:nvSpPr>
        <p:spPr>
          <a:xfrm>
            <a:off x="3467519" y="2250124"/>
            <a:ext cx="197307" cy="20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9;p42">
            <a:extLst>
              <a:ext uri="{FF2B5EF4-FFF2-40B4-BE49-F238E27FC236}">
                <a16:creationId xmlns:a16="http://schemas.microsoft.com/office/drawing/2014/main" id="{A0CFB390-6377-2182-B837-FFBED71C95F4}"/>
              </a:ext>
            </a:extLst>
          </p:cNvPr>
          <p:cNvSpPr/>
          <p:nvPr/>
        </p:nvSpPr>
        <p:spPr>
          <a:xfrm>
            <a:off x="4045425" y="2153213"/>
            <a:ext cx="1259946" cy="4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Нормализ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52;p42">
            <a:extLst>
              <a:ext uri="{FF2B5EF4-FFF2-40B4-BE49-F238E27FC236}">
                <a16:creationId xmlns:a16="http://schemas.microsoft.com/office/drawing/2014/main" id="{380E09E1-4C0E-7B84-5579-7CB6A02321BD}"/>
              </a:ext>
            </a:extLst>
          </p:cNvPr>
          <p:cNvSpPr/>
          <p:nvPr/>
        </p:nvSpPr>
        <p:spPr>
          <a:xfrm>
            <a:off x="5562111" y="2140449"/>
            <a:ext cx="1197934" cy="4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Нормализ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16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55;p42">
            <a:extLst>
              <a:ext uri="{FF2B5EF4-FFF2-40B4-BE49-F238E27FC236}">
                <a16:creationId xmlns:a16="http://schemas.microsoft.com/office/drawing/2014/main" id="{F309CCE8-2F07-5949-F150-3BBBD257C595}"/>
              </a:ext>
            </a:extLst>
          </p:cNvPr>
          <p:cNvSpPr/>
          <p:nvPr/>
        </p:nvSpPr>
        <p:spPr>
          <a:xfrm>
            <a:off x="7484264" y="2224408"/>
            <a:ext cx="842782" cy="1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108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3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Арифметическое сжатие и код Хаффмана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Характеристики</a:t>
            </a:r>
            <a:endParaRPr/>
          </a:p>
        </p:txBody>
      </p:sp>
      <p:sp>
        <p:nvSpPr>
          <p:cNvPr id="1528" name="Google Shape;1528;p4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body" idx="1"/>
          </p:nvPr>
        </p:nvSpPr>
        <p:spPr>
          <a:xfrm>
            <a:off x="395535" y="1412776"/>
            <a:ext cx="8567711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Позволяет</a:t>
            </a:r>
            <a:r>
              <a:rPr lang="en-US" sz="2800" dirty="0"/>
              <a:t> </a:t>
            </a:r>
            <a:r>
              <a:rPr lang="en-US" sz="2800" dirty="0" err="1"/>
              <a:t>сжимать</a:t>
            </a:r>
            <a:r>
              <a:rPr lang="en-US" sz="2800" dirty="0"/>
              <a:t> </a:t>
            </a:r>
            <a:r>
              <a:rPr lang="en-US" sz="2800" dirty="0" err="1"/>
              <a:t>несколько</a:t>
            </a:r>
            <a:r>
              <a:rPr lang="en-US" sz="2800" dirty="0"/>
              <a:t> </a:t>
            </a:r>
            <a:r>
              <a:rPr lang="en-US" sz="2800" dirty="0" err="1"/>
              <a:t>сильнее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 err="1"/>
              <a:t>чем</a:t>
            </a:r>
            <a:r>
              <a:rPr lang="en-US" sz="2800" dirty="0"/>
              <a:t> </a:t>
            </a:r>
            <a:r>
              <a:rPr lang="en-US" sz="2800" dirty="0" err="1"/>
              <a:t>алгоритм</a:t>
            </a:r>
            <a:r>
              <a:rPr lang="en-US" sz="2800" dirty="0"/>
              <a:t> </a:t>
            </a:r>
            <a:r>
              <a:rPr lang="en-US" sz="2800" dirty="0" err="1"/>
              <a:t>Хаффмана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Работает</a:t>
            </a:r>
            <a:r>
              <a:rPr lang="en-US" sz="2800" dirty="0"/>
              <a:t> </a:t>
            </a:r>
            <a:r>
              <a:rPr lang="en-US" sz="2800" dirty="0" err="1"/>
              <a:t>медленнее</a:t>
            </a:r>
            <a:r>
              <a:rPr lang="en-US" sz="2800" dirty="0"/>
              <a:t>, </a:t>
            </a:r>
            <a:r>
              <a:rPr lang="en-US" sz="2800" dirty="0" err="1"/>
              <a:t>чем</a:t>
            </a:r>
            <a:r>
              <a:rPr lang="en-US" sz="2800" dirty="0"/>
              <a:t> </a:t>
            </a:r>
            <a:r>
              <a:rPr lang="en-US" sz="2800" dirty="0" err="1"/>
              <a:t>алгоритм</a:t>
            </a:r>
            <a:r>
              <a:rPr lang="en-US" sz="2800" dirty="0"/>
              <a:t> </a:t>
            </a:r>
            <a:r>
              <a:rPr lang="en-US" sz="2800" dirty="0" err="1"/>
              <a:t>Хаффмана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Допускает</a:t>
            </a:r>
            <a:r>
              <a:rPr lang="en-US" sz="2800" dirty="0"/>
              <a:t> </a:t>
            </a:r>
            <a:r>
              <a:rPr lang="en-US" sz="2800" dirty="0" err="1"/>
              <a:t>как</a:t>
            </a:r>
            <a:r>
              <a:rPr lang="en-US" sz="2800" dirty="0"/>
              <a:t> </a:t>
            </a:r>
            <a:r>
              <a:rPr lang="en-US" sz="2800" dirty="0" err="1"/>
              <a:t>статическую</a:t>
            </a:r>
            <a:r>
              <a:rPr lang="en-US" sz="2800" dirty="0"/>
              <a:t>, </a:t>
            </a:r>
            <a:r>
              <a:rPr lang="en-US" sz="2800" dirty="0" err="1"/>
              <a:t>так</a:t>
            </a:r>
            <a:r>
              <a:rPr lang="en-US" sz="2800" dirty="0"/>
              <a:t> </a:t>
            </a:r>
            <a:r>
              <a:rPr lang="en-US" sz="2800" dirty="0" err="1"/>
              <a:t>и</a:t>
            </a:r>
            <a:r>
              <a:rPr lang="en-US" sz="2800" dirty="0"/>
              <a:t> </a:t>
            </a:r>
            <a:r>
              <a:rPr lang="en-US" sz="2800" dirty="0" err="1"/>
              <a:t>динамическую</a:t>
            </a:r>
            <a:r>
              <a:rPr lang="en-US" sz="2800" dirty="0"/>
              <a:t> (</a:t>
            </a:r>
            <a:r>
              <a:rPr lang="en-US" sz="2800" dirty="0" err="1"/>
              <a:t>адаптивную</a:t>
            </a:r>
            <a:r>
              <a:rPr lang="en-US" sz="2800" dirty="0"/>
              <a:t>) </a:t>
            </a:r>
            <a:r>
              <a:rPr lang="en-US" sz="2800" dirty="0" err="1"/>
              <a:t>реализацию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Сравнение с алгоритмом Хаффмана</a:t>
            </a:r>
            <a:endParaRPr/>
          </a:p>
        </p:txBody>
      </p:sp>
      <p:sp>
        <p:nvSpPr>
          <p:cNvPr id="1535" name="Google Shape;1535;p4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graphicFrame>
        <p:nvGraphicFramePr>
          <p:cNvPr id="1536" name="Google Shape;1536;p44"/>
          <p:cNvGraphicFramePr/>
          <p:nvPr/>
        </p:nvGraphicFramePr>
        <p:xfrm>
          <a:off x="395921" y="1501730"/>
          <a:ext cx="8352159" cy="4591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352159" imgH="4591566" progId="Word.Picture.8">
                  <p:embed/>
                </p:oleObj>
              </mc:Choice>
              <mc:Fallback>
                <p:oleObj r:id="rId3" imgW="8352159" imgH="4591566" progId="Word.Picture.8">
                  <p:embed/>
                  <p:pic>
                    <p:nvPicPr>
                      <p:cNvPr id="1536" name="Google Shape;1536;p44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395921" y="1501730"/>
                        <a:ext cx="8352159" cy="4591566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Пример</a:t>
            </a:r>
            <a:endParaRPr/>
          </a:p>
        </p:txBody>
      </p:sp>
      <p:sp>
        <p:nvSpPr>
          <p:cNvPr id="1542" name="Google Shape;1542;p4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543" name="Google Shape;1543;p4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Пусть есть два символа </a:t>
            </a:r>
            <a:r>
              <a:rPr lang="en-US" sz="2800" b="1"/>
              <a:t>a</a:t>
            </a:r>
            <a:r>
              <a:rPr lang="en-US" sz="2800"/>
              <a:t> и </a:t>
            </a:r>
            <a:r>
              <a:rPr lang="en-US" sz="2800" b="1"/>
              <a:t>b</a:t>
            </a:r>
            <a:r>
              <a:rPr lang="en-US" sz="2800"/>
              <a:t> </a:t>
            </a:r>
            <a:br>
              <a:rPr lang="en-US" sz="2800"/>
            </a:br>
            <a:r>
              <a:rPr lang="en-US" sz="2800"/>
              <a:t>с вероятностями </a:t>
            </a:r>
            <a:r>
              <a:rPr lang="en-US" sz="2800" b="1"/>
              <a:t>253/256</a:t>
            </a:r>
            <a:r>
              <a:rPr lang="en-US" sz="2800"/>
              <a:t> и </a:t>
            </a:r>
            <a:r>
              <a:rPr lang="en-US" sz="2800" b="1"/>
              <a:t>3/256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Для арифметического сжатия мы потратим</a:t>
            </a:r>
            <a:br>
              <a:rPr lang="en-US" sz="2800"/>
            </a:br>
            <a:r>
              <a:rPr lang="en-US" sz="2800"/>
              <a:t>на цепочку из </a:t>
            </a:r>
            <a:r>
              <a:rPr lang="en-US" sz="2800" b="1"/>
              <a:t>256 байт</a:t>
            </a:r>
            <a:r>
              <a:rPr lang="en-US" sz="2800"/>
              <a:t>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                                                             ,</a:t>
            </a:r>
            <a:br>
              <a:rPr lang="en-US" sz="2800"/>
            </a:br>
            <a:r>
              <a:rPr lang="en-US" sz="2800"/>
              <a:t>т.е. </a:t>
            </a:r>
            <a:r>
              <a:rPr lang="en-US" sz="2800" b="1"/>
              <a:t>24 бита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При кодировании по Хаффману мы закодируем </a:t>
            </a:r>
            <a:r>
              <a:rPr lang="en-US" sz="2800" b="1"/>
              <a:t>a</a:t>
            </a:r>
            <a:r>
              <a:rPr lang="en-US" sz="2800"/>
              <a:t> и </a:t>
            </a:r>
            <a:r>
              <a:rPr lang="en-US" sz="2800" b="1"/>
              <a:t>b</a:t>
            </a:r>
            <a:r>
              <a:rPr lang="en-US" sz="2800"/>
              <a:t> как </a:t>
            </a:r>
            <a:r>
              <a:rPr lang="en-US" sz="2800" b="1"/>
              <a:t>0</a:t>
            </a:r>
            <a:r>
              <a:rPr lang="en-US" sz="2800"/>
              <a:t> и </a:t>
            </a:r>
            <a:r>
              <a:rPr lang="en-US" sz="2800" b="1"/>
              <a:t>1</a:t>
            </a:r>
            <a:r>
              <a:rPr lang="en-US" sz="2800"/>
              <a:t>, потратим </a:t>
            </a:r>
            <a:br>
              <a:rPr lang="en-US" sz="2800"/>
            </a:br>
            <a:r>
              <a:rPr lang="en-US" sz="2800" b="1"/>
              <a:t>1·253+1·3</a:t>
            </a:r>
            <a:r>
              <a:rPr lang="en-US" sz="2800"/>
              <a:t>=</a:t>
            </a:r>
            <a:r>
              <a:rPr lang="en-US" sz="2800" b="1"/>
              <a:t>256 битов</a:t>
            </a:r>
            <a:r>
              <a:rPr lang="en-US" sz="2800"/>
              <a:t>, т.е. </a:t>
            </a:r>
            <a:r>
              <a:rPr lang="en-US" sz="2800" b="1" u="sng"/>
              <a:t>в 10 раз больше</a:t>
            </a:r>
            <a:endParaRPr sz="2800" b="1" u="sng"/>
          </a:p>
        </p:txBody>
      </p:sp>
      <p:pic>
        <p:nvPicPr>
          <p:cNvPr id="1544" name="Google Shape;154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762" y="3329797"/>
            <a:ext cx="5911438" cy="71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24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Динамические таблицы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(1)</a:t>
            </a:r>
            <a:endParaRPr/>
          </a:p>
        </p:txBody>
      </p:sp>
      <p:sp>
        <p:nvSpPr>
          <p:cNvPr id="1556" name="Google Shape;1556;p4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1557" name="Google Shape;1557;p4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1558" name="Google Shape;155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046" y="1924360"/>
            <a:ext cx="6651734" cy="415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6"/>
          <p:cNvSpPr txBox="1"/>
          <p:nvPr/>
        </p:nvSpPr>
        <p:spPr>
          <a:xfrm>
            <a:off x="1121364" y="5969724"/>
            <a:ext cx="4656666" cy="39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46"/>
          <p:cNvSpPr txBox="1"/>
          <p:nvPr/>
        </p:nvSpPr>
        <p:spPr>
          <a:xfrm>
            <a:off x="68167" y="4617792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46"/>
          <p:cNvSpPr txBox="1"/>
          <p:nvPr/>
        </p:nvSpPr>
        <p:spPr>
          <a:xfrm>
            <a:off x="68166" y="2687601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46"/>
          <p:cNvSpPr txBox="1"/>
          <p:nvPr/>
        </p:nvSpPr>
        <p:spPr>
          <a:xfrm>
            <a:off x="6931742" y="1924360"/>
            <a:ext cx="2212258" cy="431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исходного файла (кодировка Windows-1251):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 (сколько прибавляем к частоте символа):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(2)</a:t>
            </a:r>
            <a:endParaRPr/>
          </a:p>
        </p:txBody>
      </p:sp>
      <p:sp>
        <p:nvSpPr>
          <p:cNvPr id="1569" name="Google Shape;1569;p4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1570" name="Google Shape;1570;p4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1571" name="Google Shape;157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046" y="1924360"/>
            <a:ext cx="6651733" cy="415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7"/>
          <p:cNvSpPr txBox="1"/>
          <p:nvPr/>
        </p:nvSpPr>
        <p:spPr>
          <a:xfrm>
            <a:off x="1121364" y="5969724"/>
            <a:ext cx="4656666" cy="39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47"/>
          <p:cNvSpPr txBox="1"/>
          <p:nvPr/>
        </p:nvSpPr>
        <p:spPr>
          <a:xfrm>
            <a:off x="68167" y="4617792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47"/>
          <p:cNvSpPr txBox="1"/>
          <p:nvPr/>
        </p:nvSpPr>
        <p:spPr>
          <a:xfrm>
            <a:off x="68166" y="2687601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47"/>
          <p:cNvSpPr txBox="1"/>
          <p:nvPr/>
        </p:nvSpPr>
        <p:spPr>
          <a:xfrm>
            <a:off x="6931742" y="1924360"/>
            <a:ext cx="2212258" cy="431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исходного файла (кодировка Windows-1251):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 (сколько прибавляем к частоте символа):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 байта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3">
            <a:alphaModFix/>
          </a:blip>
          <a:srcRect r="967" b="2013"/>
          <a:stretch/>
        </p:blipFill>
        <p:spPr>
          <a:xfrm>
            <a:off x="0" y="499338"/>
            <a:ext cx="9144000" cy="54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4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(3)</a:t>
            </a:r>
            <a:endParaRPr/>
          </a:p>
        </p:txBody>
      </p:sp>
      <p:sp>
        <p:nvSpPr>
          <p:cNvPr id="1582" name="Google Shape;1582;p4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1583" name="Google Shape;1583;p4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1584" name="Google Shape;158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047" y="1924360"/>
            <a:ext cx="6651731" cy="415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48"/>
          <p:cNvSpPr txBox="1"/>
          <p:nvPr/>
        </p:nvSpPr>
        <p:spPr>
          <a:xfrm>
            <a:off x="1121364" y="5969724"/>
            <a:ext cx="4656666" cy="39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8"/>
          <p:cNvSpPr txBox="1"/>
          <p:nvPr/>
        </p:nvSpPr>
        <p:spPr>
          <a:xfrm>
            <a:off x="68167" y="4617792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8"/>
          <p:cNvSpPr txBox="1"/>
          <p:nvPr/>
        </p:nvSpPr>
        <p:spPr>
          <a:xfrm>
            <a:off x="68166" y="2687601"/>
            <a:ext cx="637185" cy="5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8"/>
          <p:cNvSpPr txBox="1"/>
          <p:nvPr/>
        </p:nvSpPr>
        <p:spPr>
          <a:xfrm>
            <a:off x="6931742" y="1924360"/>
            <a:ext cx="2212258" cy="431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исходного файла (кодировка Windows-1251):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 (сколько прибавляем к частоте символа):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байт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9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искусственного файла (1)</a:t>
            </a:r>
            <a:endParaRPr/>
          </a:p>
        </p:txBody>
      </p:sp>
      <p:sp>
        <p:nvSpPr>
          <p:cNvPr id="1594" name="Google Shape;1594;p49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1595" name="Google Shape;1595;p49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1596" name="Google Shape;159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4469" y="1549397"/>
            <a:ext cx="6595062" cy="439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9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9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байты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50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(1)</a:t>
            </a:r>
            <a:endParaRPr/>
          </a:p>
        </p:txBody>
      </p:sp>
      <p:sp>
        <p:nvSpPr>
          <p:cNvPr id="1604" name="Google Shape;1604;p50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1605" name="Google Shape;1605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28701" y="1517651"/>
            <a:ext cx="7086597" cy="472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50"/>
          <p:cNvSpPr txBox="1"/>
          <p:nvPr/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Лев Толстой «Война и Мир» (фрагмент, 10 КБ)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50"/>
          <p:cNvSpPr txBox="1"/>
          <p:nvPr/>
        </p:nvSpPr>
        <p:spPr>
          <a:xfrm>
            <a:off x="1101212" y="5966386"/>
            <a:ext cx="6941574" cy="77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 (Windows-1251)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50"/>
          <p:cNvSpPr txBox="1"/>
          <p:nvPr/>
        </p:nvSpPr>
        <p:spPr>
          <a:xfrm rot="-5400000">
            <a:off x="-558800" y="3309292"/>
            <a:ext cx="3581400" cy="88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Частота появления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9" name="Google Shape;1609;p50"/>
          <p:cNvCxnSpPr/>
          <p:nvPr/>
        </p:nvCxnSpPr>
        <p:spPr>
          <a:xfrm flipH="1">
            <a:off x="2900518" y="2769420"/>
            <a:ext cx="560437" cy="72103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0" name="Google Shape;1610;p50"/>
          <p:cNvSpPr/>
          <p:nvPr/>
        </p:nvSpPr>
        <p:spPr>
          <a:xfrm>
            <a:off x="2989008" y="2346633"/>
            <a:ext cx="1317522" cy="42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Пробел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1" name="Google Shape;1611;p50"/>
          <p:cNvCxnSpPr>
            <a:stCxn id="1612" idx="2"/>
          </p:cNvCxnSpPr>
          <p:nvPr/>
        </p:nvCxnSpPr>
        <p:spPr>
          <a:xfrm>
            <a:off x="4306530" y="4009992"/>
            <a:ext cx="0" cy="82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2" name="Google Shape;1612;p50"/>
          <p:cNvSpPr/>
          <p:nvPr/>
        </p:nvSpPr>
        <p:spPr>
          <a:xfrm>
            <a:off x="3647769" y="3587205"/>
            <a:ext cx="1317522" cy="42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Латиница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50"/>
          <p:cNvCxnSpPr/>
          <p:nvPr/>
        </p:nvCxnSpPr>
        <p:spPr>
          <a:xfrm>
            <a:off x="6068349" y="3289035"/>
            <a:ext cx="281651" cy="80036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4" name="Google Shape;1614;p50"/>
          <p:cNvSpPr/>
          <p:nvPr/>
        </p:nvSpPr>
        <p:spPr>
          <a:xfrm>
            <a:off x="5222773" y="2840211"/>
            <a:ext cx="1317522" cy="422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Кириллица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(2)</a:t>
            </a:r>
            <a:endParaRPr/>
          </a:p>
        </p:txBody>
      </p:sp>
      <p:sp>
        <p:nvSpPr>
          <p:cNvPr id="1620" name="Google Shape;1620;p5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1621" name="Google Shape;1621;p5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Лев Толстой «Война и Мир» (фрагмент, 10 КБ)</a:t>
            </a:r>
            <a:endParaRPr/>
          </a:p>
        </p:txBody>
      </p:sp>
      <p:pic>
        <p:nvPicPr>
          <p:cNvPr id="1622" name="Google Shape;16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51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51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51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6,450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2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(3)</a:t>
            </a:r>
            <a:endParaRPr/>
          </a:p>
        </p:txBody>
      </p:sp>
      <p:sp>
        <p:nvSpPr>
          <p:cNvPr id="1631" name="Google Shape;1631;p52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1632" name="Google Shape;1632;p52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Лев Толстой «Война и Мир» (фрагмент, 10 КБ)</a:t>
            </a:r>
            <a:endParaRPr/>
          </a:p>
        </p:txBody>
      </p:sp>
      <p:pic>
        <p:nvPicPr>
          <p:cNvPr id="1633" name="Google Shape;163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52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52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52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6,410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53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(4)</a:t>
            </a:r>
            <a:endParaRPr/>
          </a:p>
        </p:txBody>
      </p:sp>
      <p:sp>
        <p:nvSpPr>
          <p:cNvPr id="1642" name="Google Shape;1642;p53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1643" name="Google Shape;1643;p53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Лев Толстой «Война и Мир» (фрагмент, 10 КБ)</a:t>
            </a:r>
            <a:endParaRPr/>
          </a:p>
        </p:txBody>
      </p:sp>
      <p:pic>
        <p:nvPicPr>
          <p:cNvPr id="1644" name="Google Shape;164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53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53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53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6,610 КБ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54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(5)</a:t>
            </a:r>
            <a:endParaRPr/>
          </a:p>
        </p:txBody>
      </p:sp>
      <p:sp>
        <p:nvSpPr>
          <p:cNvPr id="1653" name="Google Shape;1653;p54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sp>
        <p:nvSpPr>
          <p:cNvPr id="1654" name="Google Shape;1654;p54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</a:rPr>
              <a:t>Лев Толстой «Война и Мир» (фрагмент, 10 КБ)</a:t>
            </a:r>
            <a:endParaRPr/>
          </a:p>
        </p:txBody>
      </p:sp>
      <p:pic>
        <p:nvPicPr>
          <p:cNvPr id="1655" name="Google Shape;165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69" y="1549397"/>
            <a:ext cx="6595062" cy="439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4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54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КБ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8" name="Google Shape;1658;p54"/>
          <p:cNvCxnSpPr/>
          <p:nvPr/>
        </p:nvCxnSpPr>
        <p:spPr>
          <a:xfrm flipH="1">
            <a:off x="3724911" y="4032468"/>
            <a:ext cx="139167" cy="99400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9" name="Google Shape;1659;p54"/>
          <p:cNvSpPr txBox="1"/>
          <p:nvPr/>
        </p:nvSpPr>
        <p:spPr>
          <a:xfrm>
            <a:off x="3111798" y="3277285"/>
            <a:ext cx="2189972" cy="4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оптимальная 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4"/>
          <p:cNvSpPr/>
          <p:nvPr/>
        </p:nvSpPr>
        <p:spPr>
          <a:xfrm>
            <a:off x="3662364" y="517366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5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(6)</a:t>
            </a:r>
            <a:endParaRPr/>
          </a:p>
        </p:txBody>
      </p:sp>
      <p:sp>
        <p:nvSpPr>
          <p:cNvPr id="1666" name="Google Shape;1666;p5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sp>
        <p:nvSpPr>
          <p:cNvPr id="1667" name="Google Shape;1667;p5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</a:rPr>
              <a:t>ImagingEngine.dll (исходный размер — 1,9 МБ)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</p:txBody>
      </p:sp>
      <p:pic>
        <p:nvPicPr>
          <p:cNvPr id="1668" name="Google Shape;16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39" y="1804671"/>
            <a:ext cx="7034738" cy="43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55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55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55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1,9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1 000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1,4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55"/>
          <p:cNvSpPr/>
          <p:nvPr/>
        </p:nvSpPr>
        <p:spPr>
          <a:xfrm>
            <a:off x="6383867" y="1936934"/>
            <a:ext cx="853921" cy="40976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817" y="1911883"/>
            <a:ext cx="864971" cy="409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5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(7)</a:t>
            </a:r>
            <a:endParaRPr/>
          </a:p>
        </p:txBody>
      </p:sp>
      <p:sp>
        <p:nvSpPr>
          <p:cNvPr id="1679" name="Google Shape;1679;p5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sp>
        <p:nvSpPr>
          <p:cNvPr id="1680" name="Google Shape;1680;p5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ImagingEngine.dll (исходный размер — 1,9 МБ)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1681" name="Google Shape;168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69" y="1549397"/>
            <a:ext cx="6595062" cy="4396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56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56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МБ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56"/>
          <p:cNvSpPr/>
          <p:nvPr/>
        </p:nvSpPr>
        <p:spPr>
          <a:xfrm>
            <a:off x="3020041" y="517169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5" name="Google Shape;1685;p56"/>
          <p:cNvCxnSpPr/>
          <p:nvPr/>
        </p:nvCxnSpPr>
        <p:spPr>
          <a:xfrm flipH="1">
            <a:off x="3244850" y="4032468"/>
            <a:ext cx="619230" cy="9582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86" name="Google Shape;1686;p56"/>
          <p:cNvSpPr txBox="1"/>
          <p:nvPr/>
        </p:nvSpPr>
        <p:spPr>
          <a:xfrm>
            <a:off x="3111798" y="3277285"/>
            <a:ext cx="2189972" cy="4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оптимальная 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5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(8)</a:t>
            </a:r>
            <a:endParaRPr/>
          </a:p>
        </p:txBody>
      </p:sp>
      <p:sp>
        <p:nvSpPr>
          <p:cNvPr id="1692" name="Google Shape;1692;p5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1693" name="Google Shape;1693;p5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</a:rPr>
              <a:t>shell32.dll (исходный размер — 7,2 МБ)</a:t>
            </a:r>
            <a:endParaRPr/>
          </a:p>
        </p:txBody>
      </p:sp>
      <p:pic>
        <p:nvPicPr>
          <p:cNvPr id="1694" name="Google Shape;169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341" y="1804671"/>
            <a:ext cx="7034734" cy="4396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57"/>
          <p:cNvSpPr txBox="1"/>
          <p:nvPr/>
        </p:nvSpPr>
        <p:spPr>
          <a:xfrm>
            <a:off x="1485160" y="6060028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Позиция в файле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57"/>
          <p:cNvSpPr txBox="1"/>
          <p:nvPr/>
        </p:nvSpPr>
        <p:spPr>
          <a:xfrm rot="-5400000">
            <a:off x="-1299222" y="3503270"/>
            <a:ext cx="3581400" cy="4995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символа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57"/>
          <p:cNvSpPr txBox="1"/>
          <p:nvPr/>
        </p:nvSpPr>
        <p:spPr>
          <a:xfrm>
            <a:off x="7157884" y="2290915"/>
            <a:ext cx="1986116" cy="366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Исходный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7,2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Сжатый файл: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5,3 МБ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57"/>
          <p:cNvSpPr/>
          <p:nvPr/>
        </p:nvSpPr>
        <p:spPr>
          <a:xfrm>
            <a:off x="6383867" y="1936934"/>
            <a:ext cx="853921" cy="40976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9" name="Google Shape;169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817" y="1911883"/>
            <a:ext cx="864971" cy="409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529"/>
            <a:ext cx="9144000" cy="637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Сжатие реального файла (9)</a:t>
            </a:r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1706" name="Google Shape;1706;p5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shell32.dll (исходный размер — 7,2 МБ)</a:t>
            </a:r>
            <a:endParaRPr/>
          </a:p>
        </p:txBody>
      </p:sp>
      <p:pic>
        <p:nvPicPr>
          <p:cNvPr id="1707" name="Google Shape;17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469" y="1549397"/>
            <a:ext cx="6595061" cy="4396707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58"/>
          <p:cNvSpPr txBox="1"/>
          <p:nvPr/>
        </p:nvSpPr>
        <p:spPr>
          <a:xfrm>
            <a:off x="2243667" y="5769522"/>
            <a:ext cx="4656666" cy="3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8"/>
          <p:cNvSpPr txBox="1"/>
          <p:nvPr/>
        </p:nvSpPr>
        <p:spPr>
          <a:xfrm>
            <a:off x="0" y="3094633"/>
            <a:ext cx="1681316" cy="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сжатого файла, МБ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8"/>
          <p:cNvSpPr/>
          <p:nvPr/>
        </p:nvSpPr>
        <p:spPr>
          <a:xfrm>
            <a:off x="2965452" y="517366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58"/>
          <p:cNvSpPr/>
          <p:nvPr/>
        </p:nvSpPr>
        <p:spPr>
          <a:xfrm>
            <a:off x="3308352" y="5173664"/>
            <a:ext cx="125094" cy="125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2" name="Google Shape;1712;p58"/>
          <p:cNvCxnSpPr>
            <a:stCxn id="1710" idx="2"/>
          </p:cNvCxnSpPr>
          <p:nvPr/>
        </p:nvCxnSpPr>
        <p:spPr>
          <a:xfrm>
            <a:off x="2965452" y="5236211"/>
            <a:ext cx="468000" cy="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58"/>
          <p:cNvCxnSpPr/>
          <p:nvPr/>
        </p:nvCxnSpPr>
        <p:spPr>
          <a:xfrm flipH="1">
            <a:off x="3308352" y="4032468"/>
            <a:ext cx="555727" cy="96286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4" name="Google Shape;1714;p58"/>
          <p:cNvSpPr txBox="1"/>
          <p:nvPr/>
        </p:nvSpPr>
        <p:spPr>
          <a:xfrm>
            <a:off x="3111798" y="3277285"/>
            <a:ext cx="2189972" cy="45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оптимальная агрессивность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61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Повышение степени сжатия</a:t>
            </a:r>
            <a:endParaRPr/>
          </a:p>
        </p:txBody>
      </p:sp>
      <p:sp>
        <p:nvSpPr>
          <p:cNvPr id="1746" name="Google Shape;1746;p61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1747" name="Google Shape;1747;p61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Методы повышения степени сжатия: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Увеличение точности вычислений (в int &amp; double)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Применение динамических таблиц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Изменение агрессивности динамической подстройки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Инициализация таблиц (несколько таблиц)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Использование переключения между таблицами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Использование PPM</a:t>
            </a:r>
            <a:endParaRPr sz="2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226"/>
          <p:cNvSpPr txBox="1">
            <a:spLocks noGrp="1"/>
          </p:cNvSpPr>
          <p:nvPr>
            <p:ph type="body" idx="3"/>
          </p:nvPr>
        </p:nvSpPr>
        <p:spPr>
          <a:xfrm>
            <a:off x="718546" y="2060848"/>
            <a:ext cx="7835900" cy="196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Задание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75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Задание</a:t>
            </a:r>
            <a:br>
              <a:rPr lang="en-US">
                <a:solidFill>
                  <a:srgbClr val="3677AC"/>
                </a:solidFill>
              </a:rPr>
            </a:br>
            <a:r>
              <a:rPr lang="en-US" sz="2600">
                <a:solidFill>
                  <a:srgbClr val="3677AC"/>
                </a:solidFill>
              </a:rPr>
              <a:t>Общая постановка</a:t>
            </a:r>
            <a:endParaRPr/>
          </a:p>
        </p:txBody>
      </p:sp>
      <p:sp>
        <p:nvSpPr>
          <p:cNvPr id="1858" name="Google Shape;1858;p75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Программа</a:t>
            </a:r>
            <a:r>
              <a:rPr lang="en-US" sz="2600" dirty="0"/>
              <a:t> </a:t>
            </a:r>
            <a:r>
              <a:rPr lang="en-US" sz="2600" dirty="0" err="1"/>
              <a:t>умеет</a:t>
            </a:r>
            <a:r>
              <a:rPr lang="en-US" sz="2600" dirty="0"/>
              <a:t> </a:t>
            </a:r>
            <a:r>
              <a:rPr lang="en-US" sz="2600" dirty="0" err="1"/>
              <a:t>получать</a:t>
            </a:r>
            <a:r>
              <a:rPr lang="en-US" sz="2600" dirty="0"/>
              <a:t> </a:t>
            </a:r>
            <a:r>
              <a:rPr lang="en-US" sz="2600" dirty="0" err="1"/>
              <a:t>на</a:t>
            </a:r>
            <a:r>
              <a:rPr lang="en-US" sz="2600" dirty="0"/>
              <a:t> </a:t>
            </a:r>
            <a:r>
              <a:rPr lang="en-US" sz="2600" dirty="0" err="1"/>
              <a:t>вход</a:t>
            </a:r>
            <a:r>
              <a:rPr lang="en-US" sz="2600" dirty="0"/>
              <a:t> </a:t>
            </a:r>
            <a:r>
              <a:rPr lang="en-US" sz="2600" dirty="0" err="1"/>
              <a:t>файл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/>
              <a:t>и </a:t>
            </a:r>
            <a:r>
              <a:rPr lang="en-US" sz="2600" dirty="0" err="1"/>
              <a:t>по</a:t>
            </a:r>
            <a:r>
              <a:rPr lang="en-US" sz="2600" dirty="0"/>
              <a:t> </a:t>
            </a:r>
            <a:r>
              <a:rPr lang="en-US" sz="2600" dirty="0" err="1"/>
              <a:t>опции</a:t>
            </a:r>
            <a:r>
              <a:rPr lang="en-US" sz="2600" dirty="0"/>
              <a:t> «с» </a:t>
            </a:r>
            <a:r>
              <a:rPr lang="en-US" sz="24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сжимать</a:t>
            </a:r>
            <a:r>
              <a:rPr lang="en-US" sz="2600" dirty="0"/>
              <a:t> </a:t>
            </a:r>
            <a:r>
              <a:rPr lang="en-US" sz="2600" dirty="0" err="1"/>
              <a:t>его</a:t>
            </a:r>
            <a:r>
              <a:rPr lang="en-US" sz="2600" dirty="0"/>
              <a:t>, </a:t>
            </a:r>
            <a:r>
              <a:rPr lang="en-US" sz="2600" dirty="0" err="1"/>
              <a:t>по</a:t>
            </a:r>
            <a:r>
              <a:rPr lang="en-US" sz="2600" dirty="0"/>
              <a:t> </a:t>
            </a:r>
            <a:r>
              <a:rPr lang="en-US" sz="2600" dirty="0" err="1"/>
              <a:t>опции</a:t>
            </a:r>
            <a:r>
              <a:rPr lang="en-US" sz="2600" dirty="0"/>
              <a:t> «d» </a:t>
            </a:r>
            <a:r>
              <a:rPr lang="en-US" sz="2600" dirty="0" err="1"/>
              <a:t>распаковывать</a:t>
            </a:r>
            <a:r>
              <a:rPr lang="en-US" sz="2600" dirty="0"/>
              <a:t> </a:t>
            </a:r>
            <a:r>
              <a:rPr lang="en-US" sz="2600" dirty="0" err="1"/>
              <a:t>его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Задается</a:t>
            </a:r>
            <a:r>
              <a:rPr lang="en-US" sz="2600" dirty="0"/>
              <a:t> </a:t>
            </a:r>
            <a:r>
              <a:rPr lang="en-US" sz="2600" dirty="0" err="1"/>
              <a:t>метод</a:t>
            </a:r>
            <a:r>
              <a:rPr lang="en-US" sz="2600" dirty="0"/>
              <a:t> </a:t>
            </a:r>
            <a:r>
              <a:rPr lang="en-US" sz="2600" dirty="0" err="1"/>
              <a:t>сжатия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арифметический</a:t>
            </a:r>
            <a:r>
              <a:rPr lang="en-US" sz="2600" dirty="0"/>
              <a:t> (</a:t>
            </a:r>
            <a:r>
              <a:rPr lang="en-US" sz="2600" dirty="0" err="1"/>
              <a:t>обязателен</a:t>
            </a:r>
            <a:r>
              <a:rPr lang="en-US" sz="2600" dirty="0"/>
              <a:t>) и PPM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ru-RU" sz="2600" dirty="0"/>
              <a:t>Р</a:t>
            </a:r>
            <a:r>
              <a:rPr lang="en-US" sz="2600" dirty="0" err="1"/>
              <a:t>еализаци</a:t>
            </a:r>
            <a:r>
              <a:rPr lang="ru-RU" sz="2600" dirty="0"/>
              <a:t>я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консольное</a:t>
            </a:r>
            <a:r>
              <a:rPr lang="en-US" sz="2600" dirty="0"/>
              <a:t> </a:t>
            </a:r>
            <a:r>
              <a:rPr lang="en-US" sz="2600" dirty="0" err="1"/>
              <a:t>приложение</a:t>
            </a:r>
            <a:br>
              <a:rPr lang="en-US" sz="2600" dirty="0"/>
            </a:br>
            <a:r>
              <a:rPr lang="en-US" sz="2600"/>
              <a:t>на</a:t>
            </a:r>
            <a:r>
              <a:rPr lang="en-US" sz="2600" dirty="0"/>
              <a:t> С++</a:t>
            </a:r>
            <a:r>
              <a:rPr lang="ru-RU" sz="2600" dirty="0"/>
              <a:t>/</a:t>
            </a:r>
            <a:r>
              <a:rPr lang="en-US" sz="2600" dirty="0"/>
              <a:t>Python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9" name="Google Shape;1859;p75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76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Задание</a:t>
            </a:r>
            <a:br>
              <a:rPr lang="en-US">
                <a:solidFill>
                  <a:srgbClr val="3677AC"/>
                </a:solidFill>
              </a:rPr>
            </a:br>
            <a:r>
              <a:rPr lang="en-US" sz="2600">
                <a:solidFill>
                  <a:srgbClr val="3677AC"/>
                </a:solidFill>
              </a:rPr>
              <a:t>Требования</a:t>
            </a:r>
            <a:endParaRPr/>
          </a:p>
        </p:txBody>
      </p:sp>
      <p:sp>
        <p:nvSpPr>
          <p:cNvPr id="1865" name="Google Shape;1865;p76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Арифметическое</a:t>
            </a:r>
            <a:r>
              <a:rPr lang="en-US" sz="2600" dirty="0"/>
              <a:t> </a:t>
            </a:r>
            <a:r>
              <a:rPr lang="en-US" sz="2600" dirty="0" err="1"/>
              <a:t>сжатие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только</a:t>
            </a:r>
            <a:r>
              <a:rPr lang="en-US" sz="2600" dirty="0"/>
              <a:t> </a:t>
            </a:r>
            <a:r>
              <a:rPr lang="en-US" sz="2600" dirty="0" err="1"/>
              <a:t>классический</a:t>
            </a:r>
            <a:r>
              <a:rPr lang="en-US" sz="2600" dirty="0"/>
              <a:t> </a:t>
            </a:r>
            <a:r>
              <a:rPr lang="en-US" sz="2600" dirty="0" err="1"/>
              <a:t>алгоритм</a:t>
            </a:r>
            <a:r>
              <a:rPr lang="en-US" sz="2600" dirty="0"/>
              <a:t> (</a:t>
            </a:r>
            <a:r>
              <a:rPr lang="en-US" sz="2600" dirty="0" err="1"/>
              <a:t>методы</a:t>
            </a:r>
            <a:r>
              <a:rPr lang="en-US" sz="2600" dirty="0"/>
              <a:t> </a:t>
            </a:r>
            <a:r>
              <a:rPr lang="en-US" sz="2600" dirty="0" err="1"/>
              <a:t>его</a:t>
            </a:r>
            <a:r>
              <a:rPr lang="en-US" sz="2600" dirty="0"/>
              <a:t> </a:t>
            </a:r>
            <a:r>
              <a:rPr lang="en-US" sz="2600" dirty="0" err="1"/>
              <a:t>оптимизации</a:t>
            </a:r>
            <a:r>
              <a:rPr lang="en-US" sz="2600" dirty="0"/>
              <a:t> </a:t>
            </a:r>
            <a:r>
              <a:rPr lang="en-US" sz="2600" dirty="0" err="1"/>
              <a:t>разбирались</a:t>
            </a:r>
            <a:r>
              <a:rPr lang="en-US" sz="2600" dirty="0"/>
              <a:t>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За</a:t>
            </a:r>
            <a:r>
              <a:rPr lang="en-US" sz="2600" dirty="0"/>
              <a:t> </a:t>
            </a:r>
            <a:r>
              <a:rPr lang="en-US" sz="2600" dirty="0" err="1"/>
              <a:t>использование</a:t>
            </a:r>
            <a:r>
              <a:rPr lang="en-US" sz="2600" dirty="0"/>
              <a:t> </a:t>
            </a:r>
            <a:r>
              <a:rPr lang="en-US" sz="2600" dirty="0" err="1"/>
              <a:t>чужих</a:t>
            </a:r>
            <a:r>
              <a:rPr lang="en-US" sz="2600" dirty="0"/>
              <a:t> </a:t>
            </a:r>
            <a:r>
              <a:rPr lang="en-US" sz="2600" dirty="0" err="1"/>
              <a:t>текстов</a:t>
            </a:r>
            <a:r>
              <a:rPr lang="en-US" sz="2600" dirty="0"/>
              <a:t> или </a:t>
            </a:r>
            <a:r>
              <a:rPr lang="en-US" sz="2600" dirty="0" err="1"/>
              <a:t>совместное</a:t>
            </a:r>
            <a:r>
              <a:rPr lang="en-US" sz="2600" dirty="0"/>
              <a:t> </a:t>
            </a:r>
            <a:r>
              <a:rPr lang="en-US" sz="2600" dirty="0" err="1"/>
              <a:t>написание</a:t>
            </a:r>
            <a:r>
              <a:rPr lang="en-US" sz="2600" dirty="0"/>
              <a:t> </a:t>
            </a:r>
            <a:r>
              <a:rPr lang="en-US" sz="2800" dirty="0"/>
              <a:t>—</a:t>
            </a:r>
            <a:r>
              <a:rPr lang="en-US" sz="2600" dirty="0"/>
              <a:t> </a:t>
            </a:r>
            <a:r>
              <a:rPr lang="en-US" sz="2600" dirty="0" err="1"/>
              <a:t>дисквалификация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 err="1"/>
              <a:t>Оцениваться</a:t>
            </a:r>
            <a:r>
              <a:rPr lang="en-US" sz="2600" dirty="0"/>
              <a:t> </a:t>
            </a:r>
            <a:r>
              <a:rPr lang="en-US" sz="2600" dirty="0" err="1"/>
              <a:t>будет</a:t>
            </a:r>
            <a:r>
              <a:rPr lang="en-US" sz="2600" dirty="0"/>
              <a:t> </a:t>
            </a:r>
            <a:r>
              <a:rPr lang="en-US" sz="2600" dirty="0" err="1"/>
              <a:t>степень</a:t>
            </a:r>
            <a:r>
              <a:rPr lang="en-US" sz="2600" dirty="0"/>
              <a:t> </a:t>
            </a:r>
            <a:r>
              <a:rPr lang="en-US" sz="2600" dirty="0" err="1"/>
              <a:t>сжатия</a:t>
            </a:r>
            <a:r>
              <a:rPr lang="en-US" sz="2600" dirty="0"/>
              <a:t> </a:t>
            </a:r>
            <a:r>
              <a:rPr lang="en-US" sz="2600" dirty="0" err="1"/>
              <a:t>файлов</a:t>
            </a:r>
            <a:r>
              <a:rPr lang="en-US" sz="2600" dirty="0"/>
              <a:t>, </a:t>
            </a:r>
            <a:r>
              <a:rPr lang="en-US" sz="2600" dirty="0" err="1"/>
              <a:t>отдаваемых</a:t>
            </a:r>
            <a:r>
              <a:rPr lang="en-US" sz="2600" dirty="0"/>
              <a:t> </a:t>
            </a:r>
            <a:r>
              <a:rPr lang="en-US" sz="2600" dirty="0" err="1"/>
              <a:t>на</a:t>
            </a:r>
            <a:r>
              <a:rPr lang="en-US" sz="2600" dirty="0"/>
              <a:t> </a:t>
            </a:r>
            <a:r>
              <a:rPr lang="en-US" sz="2600" dirty="0" err="1"/>
              <a:t>вход</a:t>
            </a:r>
            <a:r>
              <a:rPr lang="en-US" sz="2600" dirty="0"/>
              <a:t> </a:t>
            </a:r>
            <a:r>
              <a:rPr lang="en-US" sz="2600" dirty="0" err="1"/>
              <a:t>программы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 dirty="0" err="1"/>
              <a:t>Распакованный</a:t>
            </a:r>
            <a:r>
              <a:rPr lang="en-US" sz="2600" b="1" dirty="0"/>
              <a:t> </a:t>
            </a:r>
            <a:r>
              <a:rPr lang="en-US" sz="2600" b="1" dirty="0" err="1"/>
              <a:t>файл</a:t>
            </a:r>
            <a:r>
              <a:rPr lang="en-US" sz="2600" b="1" dirty="0"/>
              <a:t> </a:t>
            </a:r>
            <a:r>
              <a:rPr lang="en-US" sz="2600" b="1" dirty="0" err="1"/>
              <a:t>должен</a:t>
            </a:r>
            <a:r>
              <a:rPr lang="en-US" sz="2600" b="1" dirty="0"/>
              <a:t> </a:t>
            </a:r>
            <a:r>
              <a:rPr lang="en-US" sz="2600" b="1" dirty="0" err="1"/>
              <a:t>совпадать</a:t>
            </a:r>
            <a:r>
              <a:rPr lang="en-US" sz="2600" b="1" dirty="0"/>
              <a:t> </a:t>
            </a:r>
            <a:br>
              <a:rPr lang="en-US" sz="2600" b="1" dirty="0"/>
            </a:br>
            <a:r>
              <a:rPr lang="en-US" sz="2600" b="1" dirty="0"/>
              <a:t>с </a:t>
            </a:r>
            <a:r>
              <a:rPr lang="en-US" sz="2600" b="1" dirty="0" err="1"/>
              <a:t>паковавшимся</a:t>
            </a:r>
            <a:r>
              <a:rPr lang="en-US" sz="2600" b="1" dirty="0"/>
              <a:t>!</a:t>
            </a:r>
            <a:endParaRPr dirty="0"/>
          </a:p>
        </p:txBody>
      </p:sp>
      <p:sp>
        <p:nvSpPr>
          <p:cNvPr id="1866" name="Google Shape;1866;p76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77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Задание</a:t>
            </a:r>
            <a:br>
              <a:rPr lang="en-US">
                <a:solidFill>
                  <a:srgbClr val="3677AC"/>
                </a:solidFill>
              </a:rPr>
            </a:br>
            <a:r>
              <a:rPr lang="en-US" sz="2600">
                <a:solidFill>
                  <a:srgbClr val="3677AC"/>
                </a:solidFill>
              </a:rPr>
              <a:t>Улучшение результата</a:t>
            </a:r>
            <a:endParaRPr/>
          </a:p>
        </p:txBody>
      </p:sp>
      <p:sp>
        <p:nvSpPr>
          <p:cNvPr id="1872" name="Google Shape;1872;p77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Методы повышения степени сжатия: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Увеличение точности вычислений (в int &amp; double)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Применение динамических таблиц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Изменение агрессивности динамической подстройки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Инициализация таблиц (несколько таблиц)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Использование переключения между таблицами</a:t>
            </a:r>
            <a:endParaRPr/>
          </a:p>
        </p:txBody>
      </p:sp>
      <p:sp>
        <p:nvSpPr>
          <p:cNvPr id="1873" name="Google Shape;1873;p77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7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 dirty="0" err="1">
                <a:solidFill>
                  <a:srgbClr val="3677AC"/>
                </a:solidFill>
              </a:rPr>
              <a:t>Задание</a:t>
            </a:r>
            <a:br>
              <a:rPr lang="en-US" dirty="0">
                <a:solidFill>
                  <a:srgbClr val="3677AC"/>
                </a:solidFill>
              </a:rPr>
            </a:br>
            <a:r>
              <a:rPr lang="en-US" sz="2600" dirty="0" err="1">
                <a:solidFill>
                  <a:srgbClr val="3677AC"/>
                </a:solidFill>
              </a:rPr>
              <a:t>Обогнать</a:t>
            </a:r>
            <a:r>
              <a:rPr lang="en-US" sz="2600" dirty="0">
                <a:solidFill>
                  <a:srgbClr val="3677AC"/>
                </a:solidFill>
              </a:rPr>
              <a:t> PKZIP и RAR!</a:t>
            </a:r>
            <a:endParaRPr dirty="0"/>
          </a:p>
        </p:txBody>
      </p:sp>
      <p:pic>
        <p:nvPicPr>
          <p:cNvPr id="1879" name="Google Shape;1879;p7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28312" y="1382804"/>
            <a:ext cx="6287377" cy="4563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7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sp>
        <p:nvSpPr>
          <p:cNvPr id="1881" name="Google Shape;1881;p78"/>
          <p:cNvSpPr txBox="1"/>
          <p:nvPr/>
        </p:nvSpPr>
        <p:spPr>
          <a:xfrm>
            <a:off x="3160762" y="5945916"/>
            <a:ext cx="2822476" cy="4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Результаты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2020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года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US">
                <a:solidFill>
                  <a:srgbClr val="3677AC"/>
                </a:solidFill>
              </a:rPr>
              <a:t>Цель лекций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1"/>
          </p:nvPr>
        </p:nvSpPr>
        <p:spPr>
          <a:xfrm>
            <a:off x="395536" y="1412776"/>
            <a:ext cx="835292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Цель данных лекций</a:t>
            </a:r>
            <a:r>
              <a:rPr lang="en-US" sz="2800"/>
              <a:t> — рассказать </a:t>
            </a:r>
            <a:br>
              <a:rPr lang="en-US" sz="2800"/>
            </a:br>
            <a:r>
              <a:rPr lang="en-US" sz="2800"/>
              <a:t>об избранных базовых и новых технологиях, использующихся при сжатии звука, изображений и видео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Первыми рассказываются методы сжатия </a:t>
            </a:r>
            <a:br>
              <a:rPr lang="en-US" sz="2800"/>
            </a:br>
            <a:r>
              <a:rPr lang="en-US" sz="2800"/>
              <a:t>без потерь, базовые для остальных методов</a:t>
            </a:r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Google Shape;905;p30">
            <a:extLst>
              <a:ext uri="{FF2B5EF4-FFF2-40B4-BE49-F238E27FC236}">
                <a16:creationId xmlns:a16="http://schemas.microsoft.com/office/drawing/2014/main" id="{A4C98E2A-E3D0-F6A8-BF0E-4F2E164E47D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4310</Words>
  <Application>Microsoft Office PowerPoint</Application>
  <PresentationFormat>Экран (4:3)</PresentationFormat>
  <Paragraphs>825</Paragraphs>
  <Slides>86</Slides>
  <Notes>86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6" baseType="lpstr">
      <vt:lpstr>Courier New</vt:lpstr>
      <vt:lpstr>Calibri</vt:lpstr>
      <vt:lpstr>Times New Roman</vt:lpstr>
      <vt:lpstr>Noto Sans Symbols</vt:lpstr>
      <vt:lpstr>Menlo</vt:lpstr>
      <vt:lpstr>Open Sans</vt:lpstr>
      <vt:lpstr>Arial</vt:lpstr>
      <vt:lpstr>Consolas</vt:lpstr>
      <vt:lpstr>Office Theme</vt:lpstr>
      <vt:lpstr>Microsoft Word Picture</vt:lpstr>
      <vt:lpstr>Презентация PowerPoint</vt:lpstr>
      <vt:lpstr>Презентация PowerPoint</vt:lpstr>
      <vt:lpstr>Об авторе</vt:lpstr>
      <vt:lpstr>Материалы о сжатии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лекций</vt:lpstr>
      <vt:lpstr>Презентация PowerPoint</vt:lpstr>
      <vt:lpstr>Методы сжатия без потерь</vt:lpstr>
      <vt:lpstr>Методы сжатия источников без памяти</vt:lpstr>
      <vt:lpstr>Методы сжатия источников с памятью</vt:lpstr>
      <vt:lpstr>Презентация PowerPoint</vt:lpstr>
      <vt:lpstr>Дельта кодирование</vt:lpstr>
      <vt:lpstr>Избыточность в текстах</vt:lpstr>
      <vt:lpstr>Азбука Морзе</vt:lpstr>
      <vt:lpstr>Азбука Морзе</vt:lpstr>
      <vt:lpstr>Избыточность в изображениях</vt:lpstr>
      <vt:lpstr>Восприятие деталей глазом</vt:lpstr>
      <vt:lpstr>Избыточность в видео</vt:lpstr>
      <vt:lpstr>Презентация PowerPoint</vt:lpstr>
      <vt:lpstr>Алгоритм RLE</vt:lpstr>
      <vt:lpstr>Простой вариант</vt:lpstr>
      <vt:lpstr>Ограниченные значения входа</vt:lpstr>
      <vt:lpstr>Пачка байт</vt:lpstr>
      <vt:lpstr>RLE: Характеристики</vt:lpstr>
      <vt:lpstr>Презентация PowerPoint</vt:lpstr>
      <vt:lpstr>Общие сведения</vt:lpstr>
      <vt:lpstr>Алгоритм построения</vt:lpstr>
      <vt:lpstr>Пример построения (1)</vt:lpstr>
      <vt:lpstr>Пример построения (2)</vt:lpstr>
      <vt:lpstr>Пример построения (3)</vt:lpstr>
      <vt:lpstr>Пример построения (4)</vt:lpstr>
      <vt:lpstr>Пример построения (5)</vt:lpstr>
      <vt:lpstr>Пример построения (6)</vt:lpstr>
      <vt:lpstr>Пример построения (7)</vt:lpstr>
      <vt:lpstr>Код Хаффмана: Характеристики</vt:lpstr>
      <vt:lpstr>Презентация PowerPoint</vt:lpstr>
      <vt:lpstr>Теорема Шеннона</vt:lpstr>
      <vt:lpstr>Энтропия источника</vt:lpstr>
      <vt:lpstr>Презентация PowerPoint</vt:lpstr>
      <vt:lpstr>Арифметическое сжатие</vt:lpstr>
      <vt:lpstr>Пример</vt:lpstr>
      <vt:lpstr>Визуальное представление</vt:lpstr>
      <vt:lpstr>Пример</vt:lpstr>
      <vt:lpstr> Процедура сжатия</vt:lpstr>
      <vt:lpstr> Процедура распаковки</vt:lpstr>
      <vt:lpstr>Двоичные дроби</vt:lpstr>
      <vt:lpstr>Дробь минимальной длины (1)</vt:lpstr>
      <vt:lpstr>Дробь минимальной длины (2)</vt:lpstr>
      <vt:lpstr>Вспомним теорему Шеннона</vt:lpstr>
      <vt:lpstr>Бесконечное сжатие</vt:lpstr>
      <vt:lpstr>Презентация PowerPoint</vt:lpstr>
      <vt:lpstr>Целочисленные вероятности</vt:lpstr>
      <vt:lpstr>Презентация PowerPoint</vt:lpstr>
      <vt:lpstr>Презентация PowerPoint</vt:lpstr>
      <vt:lpstr>Пример нормализации</vt:lpstr>
      <vt:lpstr>Презентация PowerPoint</vt:lpstr>
      <vt:lpstr>Презентация PowerPoint</vt:lpstr>
      <vt:lpstr>Презентация PowerPoint</vt:lpstr>
      <vt:lpstr>Работа целочисленного алгоритма</vt:lpstr>
      <vt:lpstr>Презентация PowerPoint</vt:lpstr>
      <vt:lpstr>Характеристики</vt:lpstr>
      <vt:lpstr>Сравнение с алгоритмом Хаффмана</vt:lpstr>
      <vt:lpstr>Пример</vt:lpstr>
      <vt:lpstr>Презентация PowerPoint</vt:lpstr>
      <vt:lpstr>Сжатие искусственного файла (1)</vt:lpstr>
      <vt:lpstr>Сжатие искусственного файла (2)</vt:lpstr>
      <vt:lpstr>Сжатие искусственного файла (3)</vt:lpstr>
      <vt:lpstr>Сжатие искусственного файла (1)</vt:lpstr>
      <vt:lpstr>Сжатие реального файла (1)</vt:lpstr>
      <vt:lpstr>Сжатие реального файла (2)</vt:lpstr>
      <vt:lpstr>Сжатие реального файла (3)</vt:lpstr>
      <vt:lpstr>Сжатие реального файла (4)</vt:lpstr>
      <vt:lpstr>Сжатие реального файла (5)</vt:lpstr>
      <vt:lpstr>Сжатие реального файла (6)</vt:lpstr>
      <vt:lpstr>Сжатие реального файла (7)</vt:lpstr>
      <vt:lpstr>Сжатие реального файла (8)</vt:lpstr>
      <vt:lpstr>Сжатие реального файла (9)</vt:lpstr>
      <vt:lpstr>Повышение степени сжатия</vt:lpstr>
      <vt:lpstr>Презентация PowerPoint</vt:lpstr>
      <vt:lpstr>Задание Общая постановка</vt:lpstr>
      <vt:lpstr>Задание Требования</vt:lpstr>
      <vt:lpstr>Задание Улучшение результата</vt:lpstr>
      <vt:lpstr>Задание Обогнать PKZIP и RAR!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Iter</dc:creator>
  <cp:lastModifiedBy>Александр Костычев</cp:lastModifiedBy>
  <cp:revision>31</cp:revision>
  <dcterms:modified xsi:type="dcterms:W3CDTF">2024-09-29T18:48:52Z</dcterms:modified>
</cp:coreProperties>
</file>